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63" r:id="rId2"/>
    <p:sldId id="264" r:id="rId3"/>
    <p:sldId id="296" r:id="rId4"/>
    <p:sldId id="265" r:id="rId5"/>
    <p:sldId id="266" r:id="rId6"/>
    <p:sldId id="280" r:id="rId7"/>
    <p:sldId id="267" r:id="rId8"/>
    <p:sldId id="285" r:id="rId9"/>
    <p:sldId id="286" r:id="rId10"/>
    <p:sldId id="293" r:id="rId11"/>
    <p:sldId id="271" r:id="rId12"/>
    <p:sldId id="272" r:id="rId13"/>
    <p:sldId id="281" r:id="rId14"/>
    <p:sldId id="268" r:id="rId15"/>
    <p:sldId id="277" r:id="rId16"/>
    <p:sldId id="273" r:id="rId17"/>
    <p:sldId id="283" r:id="rId18"/>
    <p:sldId id="284" r:id="rId19"/>
    <p:sldId id="287" r:id="rId20"/>
    <p:sldId id="289" r:id="rId21"/>
    <p:sldId id="288" r:id="rId22"/>
    <p:sldId id="294" r:id="rId23"/>
    <p:sldId id="291" r:id="rId24"/>
    <p:sldId id="297" r:id="rId25"/>
    <p:sldId id="282" r:id="rId26"/>
    <p:sldId id="269" r:id="rId27"/>
    <p:sldId id="270" r:id="rId28"/>
    <p:sldId id="298" r:id="rId29"/>
  </p:sldIdLst>
  <p:sldSz cx="9144000" cy="5143500" type="screen16x9"/>
  <p:notesSz cx="6858000" cy="9144000"/>
  <p:defaultTextStyle>
    <a:defPPr>
      <a:defRPr lang="de-D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D00"/>
    <a:srgbClr val="8DA45B"/>
    <a:srgbClr val="375F92"/>
    <a:srgbClr val="486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111" d="100"/>
          <a:sy n="111" d="100"/>
        </p:scale>
        <p:origin x="192" y="102"/>
      </p:cViewPr>
      <p:guideLst>
        <p:guide orient="horz" pos="1620"/>
        <p:guide pos="2880"/>
      </p:guideLst>
    </p:cSldViewPr>
  </p:slideViewPr>
  <p:notesTextViewPr>
    <p:cViewPr>
      <p:scale>
        <a:sx n="100" d="100"/>
        <a:sy n="100" d="100"/>
      </p:scale>
      <p:origin x="0" y="0"/>
    </p:cViewPr>
  </p:notesTextViewPr>
  <p:notesViewPr>
    <p:cSldViewPr snapToGrid="0" snapToObjects="1" showGuides="1">
      <p:cViewPr varScale="1">
        <p:scale>
          <a:sx n="66" d="100"/>
          <a:sy n="66" d="100"/>
        </p:scale>
        <p:origin x="-26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474789075636477E-2"/>
          <c:y val="5.8823529411764705E-2"/>
          <c:w val="0.93164402485907516"/>
          <c:h val="0.68024885258326662"/>
        </c:manualLayout>
      </c:layout>
      <c:barChart>
        <c:barDir val="bar"/>
        <c:grouping val="percentStacked"/>
        <c:varyColors val="0"/>
        <c:ser>
          <c:idx val="0"/>
          <c:order val="0"/>
          <c:tx>
            <c:strRef>
              <c:f>Tabelle1!$C$3</c:f>
              <c:strCache>
                <c:ptCount val="1"/>
                <c:pt idx="0">
                  <c:v>Genehmigt (FL)</c:v>
                </c:pt>
              </c:strCache>
            </c:strRef>
          </c:tx>
          <c:spPr>
            <a:solidFill>
              <a:schemeClr val="accent3"/>
            </a:solidFill>
            <a:ln>
              <a:noFill/>
            </a:ln>
            <a:effectLst/>
          </c:spPr>
          <c:invertIfNegative val="0"/>
          <c:cat>
            <c:strRef>
              <c:f>Tabelle1!$B$4</c:f>
              <c:strCache>
                <c:ptCount val="1"/>
                <c:pt idx="0">
                  <c:v>Kategorie 1</c:v>
                </c:pt>
              </c:strCache>
            </c:strRef>
          </c:cat>
          <c:val>
            <c:numRef>
              <c:f>Tabelle1!$C$4</c:f>
              <c:numCache>
                <c:formatCode>#,##0.00</c:formatCode>
                <c:ptCount val="1"/>
                <c:pt idx="0">
                  <c:v>872966.53</c:v>
                </c:pt>
              </c:numCache>
            </c:numRef>
          </c:val>
          <c:extLst>
            <c:ext xmlns:c16="http://schemas.microsoft.com/office/drawing/2014/chart" uri="{C3380CC4-5D6E-409C-BE32-E72D297353CC}">
              <c16:uniqueId val="{00000000-E2D7-4D52-BC7D-A6612D29C1B0}"/>
            </c:ext>
          </c:extLst>
        </c:ser>
        <c:ser>
          <c:idx val="1"/>
          <c:order val="1"/>
          <c:tx>
            <c:strRef>
              <c:f>Tabelle1!$D$3</c:f>
              <c:strCache>
                <c:ptCount val="1"/>
                <c:pt idx="0">
                  <c:v>Genehmigt (EFRE)</c:v>
                </c:pt>
              </c:strCache>
            </c:strRef>
          </c:tx>
          <c:spPr>
            <a:solidFill>
              <a:schemeClr val="accent1"/>
            </a:solidFill>
            <a:ln>
              <a:noFill/>
            </a:ln>
            <a:effectLst/>
          </c:spPr>
          <c:invertIfNegative val="0"/>
          <c:dLbls>
            <c:dLbl>
              <c:idx val="0"/>
              <c:tx>
                <c:rich>
                  <a:bodyPr/>
                  <a:lstStyle/>
                  <a:p>
                    <a:r>
                      <a:rPr lang="en-US" dirty="0" smtClean="0"/>
                      <a:t>EFRE 39.285.490€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D7-4D52-BC7D-A6612D29C1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Tabelle1!$B$4</c:f>
              <c:strCache>
                <c:ptCount val="1"/>
                <c:pt idx="0">
                  <c:v>Kategorie 1</c:v>
                </c:pt>
              </c:strCache>
            </c:strRef>
          </c:cat>
          <c:val>
            <c:numRef>
              <c:f>Tabelle1!$D$4</c:f>
              <c:numCache>
                <c:formatCode>#,##0</c:formatCode>
                <c:ptCount val="1"/>
                <c:pt idx="0">
                  <c:v>39285490.18</c:v>
                </c:pt>
              </c:numCache>
            </c:numRef>
          </c:val>
          <c:extLst>
            <c:ext xmlns:c16="http://schemas.microsoft.com/office/drawing/2014/chart" uri="{C3380CC4-5D6E-409C-BE32-E72D297353CC}">
              <c16:uniqueId val="{00000002-E2D7-4D52-BC7D-A6612D29C1B0}"/>
            </c:ext>
          </c:extLst>
        </c:ser>
        <c:ser>
          <c:idx val="2"/>
          <c:order val="2"/>
          <c:tx>
            <c:strRef>
              <c:f>Tabelle1!$E$3</c:f>
              <c:strCache>
                <c:ptCount val="1"/>
                <c:pt idx="0">
                  <c:v>Genehmigt (CH)</c:v>
                </c:pt>
              </c:strCache>
            </c:strRef>
          </c:tx>
          <c:spPr>
            <a:solidFill>
              <a:schemeClr val="accent2"/>
            </a:solidFill>
            <a:ln>
              <a:noFill/>
            </a:ln>
            <a:effectLst/>
          </c:spPr>
          <c:invertIfNegative val="0"/>
          <c:dLbls>
            <c:dLbl>
              <c:idx val="0"/>
              <c:tx>
                <c:rich>
                  <a:bodyPr/>
                  <a:lstStyle/>
                  <a:p>
                    <a:r>
                      <a:rPr lang="en-US" dirty="0" smtClean="0"/>
                      <a:t>CH  10.983.486€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D7-4D52-BC7D-A6612D29C1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Tabelle1!$B$4</c:f>
              <c:strCache>
                <c:ptCount val="1"/>
                <c:pt idx="0">
                  <c:v>Kategorie 1</c:v>
                </c:pt>
              </c:strCache>
            </c:strRef>
          </c:cat>
          <c:val>
            <c:numRef>
              <c:f>Tabelle1!$E$4</c:f>
              <c:numCache>
                <c:formatCode>#,##0.00</c:formatCode>
                <c:ptCount val="1"/>
                <c:pt idx="0">
                  <c:v>10983486.060000001</c:v>
                </c:pt>
              </c:numCache>
            </c:numRef>
          </c:val>
          <c:extLst>
            <c:ext xmlns:c16="http://schemas.microsoft.com/office/drawing/2014/chart" uri="{C3380CC4-5D6E-409C-BE32-E72D297353CC}">
              <c16:uniqueId val="{00000004-E2D7-4D52-BC7D-A6612D29C1B0}"/>
            </c:ext>
          </c:extLst>
        </c:ser>
        <c:ser>
          <c:idx val="3"/>
          <c:order val="3"/>
          <c:tx>
            <c:strRef>
              <c:f>Tabelle1!$F$3</c:f>
              <c:strCache>
                <c:ptCount val="1"/>
                <c:pt idx="0">
                  <c:v>Restmittel</c:v>
                </c:pt>
              </c:strCache>
            </c:strRef>
          </c:tx>
          <c:spPr>
            <a:solidFill>
              <a:schemeClr val="bg1">
                <a:lumMod val="85000"/>
              </a:schemeClr>
            </a:solidFill>
            <a:ln>
              <a:noFill/>
            </a:ln>
            <a:effectLst/>
          </c:spPr>
          <c:invertIfNegative val="0"/>
          <c:cat>
            <c:strRef>
              <c:f>Tabelle1!$B$4</c:f>
              <c:strCache>
                <c:ptCount val="1"/>
                <c:pt idx="0">
                  <c:v>Kategorie 1</c:v>
                </c:pt>
              </c:strCache>
            </c:strRef>
          </c:cat>
          <c:val>
            <c:numRef>
              <c:f>Tabelle1!$F$4</c:f>
              <c:numCache>
                <c:formatCode>#,##0.00</c:formatCode>
                <c:ptCount val="1"/>
                <c:pt idx="0">
                  <c:v>100000</c:v>
                </c:pt>
              </c:numCache>
            </c:numRef>
          </c:val>
          <c:extLst>
            <c:ext xmlns:c16="http://schemas.microsoft.com/office/drawing/2014/chart" uri="{C3380CC4-5D6E-409C-BE32-E72D297353CC}">
              <c16:uniqueId val="{00000005-E2D7-4D52-BC7D-A6612D29C1B0}"/>
            </c:ext>
          </c:extLst>
        </c:ser>
        <c:dLbls>
          <c:showLegendKey val="0"/>
          <c:showVal val="0"/>
          <c:showCatName val="0"/>
          <c:showSerName val="0"/>
          <c:showPercent val="0"/>
          <c:showBubbleSize val="0"/>
        </c:dLbls>
        <c:gapWidth val="150"/>
        <c:overlap val="100"/>
        <c:axId val="425439768"/>
        <c:axId val="425442720"/>
      </c:barChart>
      <c:catAx>
        <c:axId val="425439768"/>
        <c:scaling>
          <c:orientation val="minMax"/>
        </c:scaling>
        <c:delete val="1"/>
        <c:axPos val="l"/>
        <c:numFmt formatCode="General" sourceLinked="1"/>
        <c:majorTickMark val="none"/>
        <c:minorTickMark val="none"/>
        <c:tickLblPos val="nextTo"/>
        <c:crossAx val="425442720"/>
        <c:crosses val="autoZero"/>
        <c:auto val="1"/>
        <c:lblAlgn val="ctr"/>
        <c:lblOffset val="100"/>
        <c:noMultiLvlLbl val="0"/>
      </c:catAx>
      <c:valAx>
        <c:axId val="425442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54397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474789075636477E-2"/>
          <c:y val="5.8823529411764705E-2"/>
          <c:w val="0.93164402485907516"/>
          <c:h val="0.68024885258326662"/>
        </c:manualLayout>
      </c:layout>
      <c:barChart>
        <c:barDir val="bar"/>
        <c:grouping val="percentStacked"/>
        <c:varyColors val="0"/>
        <c:ser>
          <c:idx val="0"/>
          <c:order val="0"/>
          <c:tx>
            <c:strRef>
              <c:f>Tabelle1!$C$3</c:f>
              <c:strCache>
                <c:ptCount val="1"/>
                <c:pt idx="0">
                  <c:v>Beteiligung (FL)</c:v>
                </c:pt>
              </c:strCache>
            </c:strRef>
          </c:tx>
          <c:spPr>
            <a:solidFill>
              <a:srgbClr val="EABD00"/>
            </a:solidFill>
            <a:ln>
              <a:noFill/>
            </a:ln>
            <a:effectLst/>
          </c:spPr>
          <c:invertIfNegative val="0"/>
          <c:cat>
            <c:strRef>
              <c:f>Tabelle1!$B$4</c:f>
              <c:strCache>
                <c:ptCount val="1"/>
                <c:pt idx="0">
                  <c:v>Kategorie 1</c:v>
                </c:pt>
              </c:strCache>
            </c:strRef>
          </c:cat>
          <c:val>
            <c:numRef>
              <c:f>Tabelle1!$C$4</c:f>
              <c:numCache>
                <c:formatCode>#,##0.00</c:formatCode>
                <c:ptCount val="1"/>
                <c:pt idx="0">
                  <c:v>515223.44</c:v>
                </c:pt>
              </c:numCache>
            </c:numRef>
          </c:val>
          <c:extLst>
            <c:ext xmlns:c16="http://schemas.microsoft.com/office/drawing/2014/chart" uri="{C3380CC4-5D6E-409C-BE32-E72D297353CC}">
              <c16:uniqueId val="{00000000-3AA3-4EE1-B96B-115DECCC079B}"/>
            </c:ext>
          </c:extLst>
        </c:ser>
        <c:ser>
          <c:idx val="1"/>
          <c:order val="1"/>
          <c:tx>
            <c:strRef>
              <c:f>Tabelle1!$D$3</c:f>
              <c:strCache>
                <c:ptCount val="1"/>
                <c:pt idx="0">
                  <c:v>Ausbezahlt (EFRE)</c:v>
                </c:pt>
              </c:strCache>
            </c:strRef>
          </c:tx>
          <c:spPr>
            <a:solidFill>
              <a:schemeClr val="accent1"/>
            </a:solidFill>
            <a:ln>
              <a:noFill/>
            </a:ln>
            <a:effectLst/>
          </c:spPr>
          <c:invertIfNegative val="0"/>
          <c:dPt>
            <c:idx val="0"/>
            <c:invertIfNegative val="0"/>
            <c:bubble3D val="0"/>
            <c:spPr>
              <a:solidFill>
                <a:srgbClr val="375F92"/>
              </a:solidFill>
              <a:ln>
                <a:noFill/>
              </a:ln>
              <a:effectLst/>
            </c:spPr>
            <c:extLst>
              <c:ext xmlns:c16="http://schemas.microsoft.com/office/drawing/2014/chart" uri="{C3380CC4-5D6E-409C-BE32-E72D297353CC}">
                <c16:uniqueId val="{00000001-3AA3-4EE1-B96B-115DECCC079B}"/>
              </c:ext>
            </c:extLst>
          </c:dPt>
          <c:dLbls>
            <c:dLbl>
              <c:idx val="0"/>
              <c:tx>
                <c:rich>
                  <a:bodyPr/>
                  <a:lstStyle/>
                  <a:p>
                    <a:r>
                      <a:rPr lang="en-US" dirty="0" smtClean="0"/>
                      <a:t>EFRE 20.132.451€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A3-4EE1-B96B-115DECCC079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Tabelle1!$B$4</c:f>
              <c:strCache>
                <c:ptCount val="1"/>
                <c:pt idx="0">
                  <c:v>Kategorie 1</c:v>
                </c:pt>
              </c:strCache>
            </c:strRef>
          </c:cat>
          <c:val>
            <c:numRef>
              <c:f>Tabelle1!$D$4</c:f>
              <c:numCache>
                <c:formatCode>#,##0.00</c:formatCode>
                <c:ptCount val="1"/>
                <c:pt idx="0">
                  <c:v>20132451.579999998</c:v>
                </c:pt>
              </c:numCache>
            </c:numRef>
          </c:val>
          <c:extLst>
            <c:ext xmlns:c16="http://schemas.microsoft.com/office/drawing/2014/chart" uri="{C3380CC4-5D6E-409C-BE32-E72D297353CC}">
              <c16:uniqueId val="{00000002-3AA3-4EE1-B96B-115DECCC079B}"/>
            </c:ext>
          </c:extLst>
        </c:ser>
        <c:ser>
          <c:idx val="2"/>
          <c:order val="2"/>
          <c:tx>
            <c:strRef>
              <c:f>Tabelle1!$E$3</c:f>
              <c:strCache>
                <c:ptCount val="1"/>
                <c:pt idx="0">
                  <c:v>Ausbezahlt (CH)</c:v>
                </c:pt>
              </c:strCache>
            </c:strRef>
          </c:tx>
          <c:spPr>
            <a:solidFill>
              <a:srgbClr val="8DA45B"/>
            </a:solidFill>
            <a:ln>
              <a:noFill/>
            </a:ln>
            <a:effectLst/>
          </c:spPr>
          <c:invertIfNegative val="0"/>
          <c:dLbls>
            <c:dLbl>
              <c:idx val="0"/>
              <c:tx>
                <c:rich>
                  <a:bodyPr/>
                  <a:lstStyle/>
                  <a:p>
                    <a:r>
                      <a:rPr lang="en-US" dirty="0" smtClean="0"/>
                      <a:t>CH  6.006.358€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A3-4EE1-B96B-115DECCC079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Tabelle1!$B$4</c:f>
              <c:strCache>
                <c:ptCount val="1"/>
                <c:pt idx="0">
                  <c:v>Kategorie 1</c:v>
                </c:pt>
              </c:strCache>
            </c:strRef>
          </c:cat>
          <c:val>
            <c:numRef>
              <c:f>Tabelle1!$E$4</c:f>
              <c:numCache>
                <c:formatCode>#,##0.00</c:formatCode>
                <c:ptCount val="1"/>
                <c:pt idx="0">
                  <c:v>6006358.9199999999</c:v>
                </c:pt>
              </c:numCache>
            </c:numRef>
          </c:val>
          <c:extLst>
            <c:ext xmlns:c16="http://schemas.microsoft.com/office/drawing/2014/chart" uri="{C3380CC4-5D6E-409C-BE32-E72D297353CC}">
              <c16:uniqueId val="{00000004-3AA3-4EE1-B96B-115DECCC079B}"/>
            </c:ext>
          </c:extLst>
        </c:ser>
        <c:ser>
          <c:idx val="3"/>
          <c:order val="3"/>
          <c:tx>
            <c:strRef>
              <c:f>Tabelle1!$F$3</c:f>
              <c:strCache>
                <c:ptCount val="1"/>
                <c:pt idx="0">
                  <c:v>Noch nicht ausbezahlte Mittel</c:v>
                </c:pt>
              </c:strCache>
            </c:strRef>
          </c:tx>
          <c:spPr>
            <a:solidFill>
              <a:schemeClr val="bg1">
                <a:lumMod val="85000"/>
              </a:schemeClr>
            </a:solidFill>
            <a:ln>
              <a:noFill/>
            </a:ln>
            <a:effectLst/>
          </c:spPr>
          <c:invertIfNegative val="0"/>
          <c:cat>
            <c:strRef>
              <c:f>Tabelle1!$B$4</c:f>
              <c:strCache>
                <c:ptCount val="1"/>
                <c:pt idx="0">
                  <c:v>Kategorie 1</c:v>
                </c:pt>
              </c:strCache>
            </c:strRef>
          </c:cat>
          <c:val>
            <c:numRef>
              <c:f>Tabelle1!$F$4</c:f>
              <c:numCache>
                <c:formatCode>#,##0.00</c:formatCode>
                <c:ptCount val="1"/>
                <c:pt idx="0">
                  <c:v>20431470</c:v>
                </c:pt>
              </c:numCache>
            </c:numRef>
          </c:val>
          <c:extLst>
            <c:ext xmlns:c16="http://schemas.microsoft.com/office/drawing/2014/chart" uri="{C3380CC4-5D6E-409C-BE32-E72D297353CC}">
              <c16:uniqueId val="{00000005-3AA3-4EE1-B96B-115DECCC079B}"/>
            </c:ext>
          </c:extLst>
        </c:ser>
        <c:dLbls>
          <c:showLegendKey val="0"/>
          <c:showVal val="0"/>
          <c:showCatName val="0"/>
          <c:showSerName val="0"/>
          <c:showPercent val="0"/>
          <c:showBubbleSize val="0"/>
        </c:dLbls>
        <c:gapWidth val="150"/>
        <c:overlap val="100"/>
        <c:axId val="425439768"/>
        <c:axId val="425442720"/>
      </c:barChart>
      <c:catAx>
        <c:axId val="425439768"/>
        <c:scaling>
          <c:orientation val="minMax"/>
        </c:scaling>
        <c:delete val="1"/>
        <c:axPos val="l"/>
        <c:numFmt formatCode="General" sourceLinked="1"/>
        <c:majorTickMark val="none"/>
        <c:minorTickMark val="none"/>
        <c:tickLblPos val="nextTo"/>
        <c:crossAx val="425442720"/>
        <c:crosses val="autoZero"/>
        <c:auto val="1"/>
        <c:lblAlgn val="ctr"/>
        <c:lblOffset val="100"/>
        <c:noMultiLvlLbl val="0"/>
      </c:catAx>
      <c:valAx>
        <c:axId val="425442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54397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05332535782535E-2"/>
          <c:y val="0.12318979266347686"/>
          <c:w val="0.92204221381599516"/>
          <c:h val="0.62050537400410966"/>
        </c:manualLayout>
      </c:layout>
      <c:lineChart>
        <c:grouping val="standard"/>
        <c:varyColors val="0"/>
        <c:ser>
          <c:idx val="0"/>
          <c:order val="0"/>
          <c:tx>
            <c:strRef>
              <c:f>Datenblatt!$A$2</c:f>
              <c:strCache>
                <c:ptCount val="1"/>
                <c:pt idx="0">
                  <c:v>Gesamtvolumen einschl. Eigenmittel (privat / öffentlich)</c:v>
                </c:pt>
              </c:strCache>
            </c:strRef>
          </c:tx>
          <c:spPr>
            <a:ln w="28575" cap="rnd">
              <a:solidFill>
                <a:schemeClr val="accent3"/>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0-0AF8-4063-BA82-06A6A86DE29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Datenblatt!$B$1:$F$1</c:f>
              <c:strCache>
                <c:ptCount val="5"/>
                <c:pt idx="0">
                  <c:v>Interreg I</c:v>
                </c:pt>
                <c:pt idx="1">
                  <c:v>Interreg II</c:v>
                </c:pt>
                <c:pt idx="2">
                  <c:v>Interreg III</c:v>
                </c:pt>
                <c:pt idx="3">
                  <c:v>Interreg IV</c:v>
                </c:pt>
                <c:pt idx="4">
                  <c:v>Interreg V</c:v>
                </c:pt>
              </c:strCache>
            </c:strRef>
          </c:cat>
          <c:val>
            <c:numRef>
              <c:f>Datenblatt!$B$2:$F$2</c:f>
              <c:numCache>
                <c:formatCode>General</c:formatCode>
                <c:ptCount val="5"/>
                <c:pt idx="0">
                  <c:v>7</c:v>
                </c:pt>
                <c:pt idx="1">
                  <c:v>28.8</c:v>
                </c:pt>
                <c:pt idx="2">
                  <c:v>52.3</c:v>
                </c:pt>
                <c:pt idx="3">
                  <c:v>63.5</c:v>
                </c:pt>
                <c:pt idx="4">
                  <c:v>91.7</c:v>
                </c:pt>
              </c:numCache>
            </c:numRef>
          </c:val>
          <c:smooth val="0"/>
          <c:extLst>
            <c:ext xmlns:c16="http://schemas.microsoft.com/office/drawing/2014/chart" uri="{C3380CC4-5D6E-409C-BE32-E72D297353CC}">
              <c16:uniqueId val="{00000001-0AF8-4063-BA82-06A6A86DE299}"/>
            </c:ext>
          </c:extLst>
        </c:ser>
        <c:ser>
          <c:idx val="1"/>
          <c:order val="1"/>
          <c:tx>
            <c:strRef>
              <c:f>Datenblatt!$A$3</c:f>
              <c:strCache>
                <c:ptCount val="1"/>
                <c:pt idx="0">
                  <c:v>EFRE</c:v>
                </c:pt>
              </c:strCache>
            </c:strRef>
          </c:tx>
          <c:spPr>
            <a:ln w="28575" cap="rnd">
              <a:solidFill>
                <a:schemeClr val="accent1"/>
              </a:solidFill>
              <a:round/>
            </a:ln>
            <a:effectLst/>
          </c:spPr>
          <c:marker>
            <c:symbol val="none"/>
          </c:marker>
          <c:dLbls>
            <c:dLbl>
              <c:idx val="0"/>
              <c:layout>
                <c:manualLayout>
                  <c:x val="-6.0658649864758045E-2"/>
                  <c:y val="-2.8478081265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F8-4063-BA82-06A6A86DE299}"/>
                </c:ext>
              </c:extLst>
            </c:dLbl>
            <c:dLbl>
              <c:idx val="1"/>
              <c:layout>
                <c:manualLayout>
                  <c:x val="2.4133453278647027E-3"/>
                  <c:y val="-5.5993251922451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F8-4063-BA82-06A6A86DE299}"/>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2-0AF8-4063-BA82-06A6A86DE29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Datenblatt!$B$1:$F$1</c:f>
              <c:strCache>
                <c:ptCount val="5"/>
                <c:pt idx="0">
                  <c:v>Interreg I</c:v>
                </c:pt>
                <c:pt idx="1">
                  <c:v>Interreg II</c:v>
                </c:pt>
                <c:pt idx="2">
                  <c:v>Interreg III</c:v>
                </c:pt>
                <c:pt idx="3">
                  <c:v>Interreg IV</c:v>
                </c:pt>
                <c:pt idx="4">
                  <c:v>Interreg V</c:v>
                </c:pt>
              </c:strCache>
            </c:strRef>
          </c:cat>
          <c:val>
            <c:numRef>
              <c:f>Datenblatt!$B$3:$F$3</c:f>
              <c:numCache>
                <c:formatCode>General</c:formatCode>
                <c:ptCount val="5"/>
                <c:pt idx="0">
                  <c:v>2.2999999999999998</c:v>
                </c:pt>
                <c:pt idx="1">
                  <c:v>7.4</c:v>
                </c:pt>
                <c:pt idx="2">
                  <c:v>17.5</c:v>
                </c:pt>
                <c:pt idx="3">
                  <c:v>23</c:v>
                </c:pt>
                <c:pt idx="4">
                  <c:v>39.6</c:v>
                </c:pt>
              </c:numCache>
            </c:numRef>
          </c:val>
          <c:smooth val="0"/>
          <c:extLst>
            <c:ext xmlns:c16="http://schemas.microsoft.com/office/drawing/2014/chart" uri="{C3380CC4-5D6E-409C-BE32-E72D297353CC}">
              <c16:uniqueId val="{00000003-0AF8-4063-BA82-06A6A86DE299}"/>
            </c:ext>
          </c:extLst>
        </c:ser>
        <c:ser>
          <c:idx val="2"/>
          <c:order val="2"/>
          <c:tx>
            <c:strRef>
              <c:f>Datenblatt!$A$4</c:f>
              <c:strCache>
                <c:ptCount val="1"/>
                <c:pt idx="0">
                  <c:v>CH-Mittel</c:v>
                </c:pt>
              </c:strCache>
            </c:strRef>
          </c:tx>
          <c:spPr>
            <a:ln w="28575" cap="rnd">
              <a:solidFill>
                <a:schemeClr val="accent2"/>
              </a:solidFill>
              <a:round/>
            </a:ln>
            <a:effectLst/>
          </c:spPr>
          <c:marker>
            <c:symbol val="none"/>
          </c:marker>
          <c:dLbls>
            <c:dLbl>
              <c:idx val="0"/>
              <c:layout>
                <c:manualLayout>
                  <c:x val="-6.0658649864758045E-2"/>
                  <c:y val="-7.07739297730034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F8-4063-BA82-06A6A86DE299}"/>
                </c:ext>
              </c:extLst>
            </c:dLbl>
            <c:dLbl>
              <c:idx val="1"/>
              <c:layout>
                <c:manualLayout>
                  <c:x val="1.3354454772677516E-2"/>
                  <c:y val="-2.5420840081731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F8-4063-BA82-06A6A86DE299}"/>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4-0AF8-4063-BA82-06A6A86DE29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Datenblatt!$B$1:$F$1</c:f>
              <c:strCache>
                <c:ptCount val="5"/>
                <c:pt idx="0">
                  <c:v>Interreg I</c:v>
                </c:pt>
                <c:pt idx="1">
                  <c:v>Interreg II</c:v>
                </c:pt>
                <c:pt idx="2">
                  <c:v>Interreg III</c:v>
                </c:pt>
                <c:pt idx="3">
                  <c:v>Interreg IV</c:v>
                </c:pt>
                <c:pt idx="4">
                  <c:v>Interreg V</c:v>
                </c:pt>
              </c:strCache>
            </c:strRef>
          </c:cat>
          <c:val>
            <c:numRef>
              <c:f>Datenblatt!$B$4:$F$4</c:f>
              <c:numCache>
                <c:formatCode>General</c:formatCode>
                <c:ptCount val="5"/>
                <c:pt idx="0">
                  <c:v>0.6</c:v>
                </c:pt>
                <c:pt idx="1">
                  <c:v>2.8</c:v>
                </c:pt>
                <c:pt idx="2">
                  <c:v>3.7</c:v>
                </c:pt>
                <c:pt idx="3">
                  <c:v>7.2</c:v>
                </c:pt>
                <c:pt idx="4">
                  <c:v>11.8</c:v>
                </c:pt>
              </c:numCache>
            </c:numRef>
          </c:val>
          <c:smooth val="0"/>
          <c:extLst>
            <c:ext xmlns:c16="http://schemas.microsoft.com/office/drawing/2014/chart" uri="{C3380CC4-5D6E-409C-BE32-E72D297353CC}">
              <c16:uniqueId val="{00000005-0AF8-4063-BA82-06A6A86DE299}"/>
            </c:ext>
          </c:extLst>
        </c:ser>
        <c:dLbls>
          <c:showLegendKey val="0"/>
          <c:showVal val="0"/>
          <c:showCatName val="0"/>
          <c:showSerName val="0"/>
          <c:showPercent val="0"/>
          <c:showBubbleSize val="0"/>
        </c:dLbls>
        <c:smooth val="0"/>
        <c:axId val="298836040"/>
        <c:axId val="298845552"/>
      </c:lineChart>
      <c:catAx>
        <c:axId val="298836040"/>
        <c:scaling>
          <c:orientation val="minMax"/>
        </c:scaling>
        <c:delete val="1"/>
        <c:axPos val="b"/>
        <c:numFmt formatCode="General" sourceLinked="1"/>
        <c:majorTickMark val="none"/>
        <c:minorTickMark val="none"/>
        <c:tickLblPos val="nextTo"/>
        <c:crossAx val="298845552"/>
        <c:crosses val="autoZero"/>
        <c:auto val="1"/>
        <c:lblAlgn val="ctr"/>
        <c:lblOffset val="100"/>
        <c:noMultiLvlLbl val="0"/>
      </c:catAx>
      <c:valAx>
        <c:axId val="298845552"/>
        <c:scaling>
          <c:orientation val="minMax"/>
        </c:scaling>
        <c:delete val="1"/>
        <c:axPos val="l"/>
        <c:numFmt formatCode="General" sourceLinked="1"/>
        <c:majorTickMark val="none"/>
        <c:minorTickMark val="none"/>
        <c:tickLblPos val="nextTo"/>
        <c:crossAx val="298836040"/>
        <c:crosses val="autoZero"/>
        <c:crossBetween val="between"/>
      </c:valAx>
      <c:spPr>
        <a:noFill/>
        <a:ln>
          <a:noFill/>
        </a:ln>
        <a:effectLst/>
      </c:spPr>
    </c:plotArea>
    <c:legend>
      <c:legendPos val="b"/>
      <c:layout>
        <c:manualLayout>
          <c:xMode val="edge"/>
          <c:yMode val="edge"/>
          <c:x val="6.5848018288119564E-2"/>
          <c:y val="9.0715567760982482E-2"/>
          <c:w val="0.28283582285156877"/>
          <c:h val="0.36541205833697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6A117-450F-4F67-B796-06B9C600562B}" type="doc">
      <dgm:prSet loTypeId="urn:microsoft.com/office/officeart/2005/8/layout/hChevron3" loCatId="process" qsTypeId="urn:microsoft.com/office/officeart/2005/8/quickstyle/simple1" qsCatId="simple" csTypeId="urn:microsoft.com/office/officeart/2005/8/colors/accent3_5" csCatId="accent3" phldr="1"/>
      <dgm:spPr/>
    </dgm:pt>
    <dgm:pt modelId="{CFF05757-D0E7-465B-8EFB-DBCE75F945FF}">
      <dgm:prSet phldrT="[Text]" custT="1"/>
      <dgm:spPr>
        <a:solidFill>
          <a:srgbClr val="375F92"/>
        </a:solidFill>
        <a:ln>
          <a:noFill/>
        </a:ln>
      </dgm:spPr>
      <dgm:t>
        <a:bodyPr/>
        <a:lstStyle/>
        <a:p>
          <a:r>
            <a:rPr lang="de-DE" sz="2400" dirty="0" smtClean="0">
              <a:solidFill>
                <a:srgbClr val="8DA45B"/>
              </a:solidFill>
            </a:rPr>
            <a:t>1991-1993    </a:t>
          </a:r>
          <a:r>
            <a:rPr lang="de-DE" sz="2400" dirty="0" smtClean="0">
              <a:solidFill>
                <a:srgbClr val="EABD00"/>
              </a:solidFill>
            </a:rPr>
            <a:t>1994-1999</a:t>
          </a:r>
          <a:r>
            <a:rPr lang="de-DE" sz="2400" dirty="0" smtClean="0">
              <a:solidFill>
                <a:srgbClr val="8DA45B"/>
              </a:solidFill>
            </a:rPr>
            <a:t>    2000-2006    </a:t>
          </a:r>
          <a:r>
            <a:rPr lang="de-DE" sz="2400" dirty="0" smtClean="0">
              <a:solidFill>
                <a:srgbClr val="EABD00"/>
              </a:solidFill>
            </a:rPr>
            <a:t>2007-2013</a:t>
          </a:r>
          <a:r>
            <a:rPr lang="de-DE" sz="2400" dirty="0" smtClean="0">
              <a:solidFill>
                <a:srgbClr val="8DA45B"/>
              </a:solidFill>
            </a:rPr>
            <a:t>    2014-2020</a:t>
          </a:r>
          <a:endParaRPr lang="de-DE" sz="2400" dirty="0">
            <a:solidFill>
              <a:srgbClr val="8DA45B"/>
            </a:solidFill>
          </a:endParaRPr>
        </a:p>
      </dgm:t>
    </dgm:pt>
    <dgm:pt modelId="{5977FDEC-EDA3-49A8-9DB5-FDB06150E9C5}" type="parTrans" cxnId="{AA54192A-9A96-4DB9-9CD1-8078DD921667}">
      <dgm:prSet/>
      <dgm:spPr/>
      <dgm:t>
        <a:bodyPr/>
        <a:lstStyle/>
        <a:p>
          <a:endParaRPr lang="de-DE"/>
        </a:p>
      </dgm:t>
    </dgm:pt>
    <dgm:pt modelId="{4AC9CC9E-67B7-4E40-8239-B0727F02C472}" type="sibTrans" cxnId="{AA54192A-9A96-4DB9-9CD1-8078DD921667}">
      <dgm:prSet/>
      <dgm:spPr/>
      <dgm:t>
        <a:bodyPr/>
        <a:lstStyle/>
        <a:p>
          <a:endParaRPr lang="de-DE"/>
        </a:p>
      </dgm:t>
    </dgm:pt>
    <dgm:pt modelId="{F3935339-D013-488E-9823-0D41DA395B4F}" type="pres">
      <dgm:prSet presAssocID="{BEB6A117-450F-4F67-B796-06B9C600562B}" presName="Name0" presStyleCnt="0">
        <dgm:presLayoutVars>
          <dgm:dir/>
          <dgm:resizeHandles val="exact"/>
        </dgm:presLayoutVars>
      </dgm:prSet>
      <dgm:spPr/>
    </dgm:pt>
    <dgm:pt modelId="{6794BA5B-02C1-4E4C-99F7-89EB636C202E}" type="pres">
      <dgm:prSet presAssocID="{CFF05757-D0E7-465B-8EFB-DBCE75F945FF}" presName="parTxOnly" presStyleLbl="node1" presStyleIdx="0" presStyleCnt="1" custLinFactNeighborX="49" custLinFactNeighborY="-13764">
        <dgm:presLayoutVars>
          <dgm:bulletEnabled val="1"/>
        </dgm:presLayoutVars>
      </dgm:prSet>
      <dgm:spPr/>
      <dgm:t>
        <a:bodyPr/>
        <a:lstStyle/>
        <a:p>
          <a:endParaRPr lang="de-DE"/>
        </a:p>
      </dgm:t>
    </dgm:pt>
  </dgm:ptLst>
  <dgm:cxnLst>
    <dgm:cxn modelId="{CE675A98-BFA8-4E47-8B58-F3081CAD6A86}" type="presOf" srcId="{BEB6A117-450F-4F67-B796-06B9C600562B}" destId="{F3935339-D013-488E-9823-0D41DA395B4F}" srcOrd="0" destOrd="0" presId="urn:microsoft.com/office/officeart/2005/8/layout/hChevron3"/>
    <dgm:cxn modelId="{AA54192A-9A96-4DB9-9CD1-8078DD921667}" srcId="{BEB6A117-450F-4F67-B796-06B9C600562B}" destId="{CFF05757-D0E7-465B-8EFB-DBCE75F945FF}" srcOrd="0" destOrd="0" parTransId="{5977FDEC-EDA3-49A8-9DB5-FDB06150E9C5}" sibTransId="{4AC9CC9E-67B7-4E40-8239-B0727F02C472}"/>
    <dgm:cxn modelId="{BD89F21F-66E1-452F-929A-FB50F1EDA661}" type="presOf" srcId="{CFF05757-D0E7-465B-8EFB-DBCE75F945FF}" destId="{6794BA5B-02C1-4E4C-99F7-89EB636C202E}" srcOrd="0" destOrd="0" presId="urn:microsoft.com/office/officeart/2005/8/layout/hChevron3"/>
    <dgm:cxn modelId="{A8C613D4-0C2A-4AF1-AC35-1B25B3F12353}" type="presParOf" srcId="{F3935339-D013-488E-9823-0D41DA395B4F}" destId="{6794BA5B-02C1-4E4C-99F7-89EB636C202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EB6A117-450F-4F67-B796-06B9C600562B}" type="doc">
      <dgm:prSet loTypeId="urn:microsoft.com/office/officeart/2005/8/layout/hChevron3" loCatId="process" qsTypeId="urn:microsoft.com/office/officeart/2005/8/quickstyle/simple1" qsCatId="simple" csTypeId="urn:microsoft.com/office/officeart/2005/8/colors/accent3_5" csCatId="accent3" phldr="1"/>
      <dgm:spPr/>
    </dgm:pt>
    <dgm:pt modelId="{CFF05757-D0E7-465B-8EFB-DBCE75F945FF}">
      <dgm:prSet phldrT="[Text]" custT="1"/>
      <dgm:spPr>
        <a:solidFill>
          <a:schemeClr val="bg2">
            <a:lumMod val="90000"/>
            <a:alpha val="90000"/>
          </a:schemeClr>
        </a:solidFill>
        <a:ln>
          <a:solidFill>
            <a:schemeClr val="bg2">
              <a:lumMod val="90000"/>
            </a:schemeClr>
          </a:solidFill>
        </a:ln>
      </dgm:spPr>
      <dgm:t>
        <a:bodyPr/>
        <a:lstStyle/>
        <a:p>
          <a:pPr algn="l"/>
          <a:endParaRPr lang="de-DE" sz="2400" dirty="0">
            <a:solidFill>
              <a:schemeClr val="tx1"/>
            </a:solidFill>
          </a:endParaRPr>
        </a:p>
      </dgm:t>
    </dgm:pt>
    <dgm:pt modelId="{5977FDEC-EDA3-49A8-9DB5-FDB06150E9C5}" type="parTrans" cxnId="{AA54192A-9A96-4DB9-9CD1-8078DD921667}">
      <dgm:prSet/>
      <dgm:spPr/>
      <dgm:t>
        <a:bodyPr/>
        <a:lstStyle/>
        <a:p>
          <a:endParaRPr lang="de-DE"/>
        </a:p>
      </dgm:t>
    </dgm:pt>
    <dgm:pt modelId="{4AC9CC9E-67B7-4E40-8239-B0727F02C472}" type="sibTrans" cxnId="{AA54192A-9A96-4DB9-9CD1-8078DD921667}">
      <dgm:prSet/>
      <dgm:spPr/>
      <dgm:t>
        <a:bodyPr/>
        <a:lstStyle/>
        <a:p>
          <a:endParaRPr lang="de-DE"/>
        </a:p>
      </dgm:t>
    </dgm:pt>
    <dgm:pt modelId="{F3935339-D013-488E-9823-0D41DA395B4F}" type="pres">
      <dgm:prSet presAssocID="{BEB6A117-450F-4F67-B796-06B9C600562B}" presName="Name0" presStyleCnt="0">
        <dgm:presLayoutVars>
          <dgm:dir/>
          <dgm:resizeHandles val="exact"/>
        </dgm:presLayoutVars>
      </dgm:prSet>
      <dgm:spPr/>
    </dgm:pt>
    <dgm:pt modelId="{6794BA5B-02C1-4E4C-99F7-89EB636C202E}" type="pres">
      <dgm:prSet presAssocID="{CFF05757-D0E7-465B-8EFB-DBCE75F945FF}" presName="parTxOnly" presStyleLbl="node1" presStyleIdx="0" presStyleCnt="1" custLinFactNeighborX="49" custLinFactNeighborY="-67212">
        <dgm:presLayoutVars>
          <dgm:bulletEnabled val="1"/>
        </dgm:presLayoutVars>
      </dgm:prSet>
      <dgm:spPr/>
      <dgm:t>
        <a:bodyPr/>
        <a:lstStyle/>
        <a:p>
          <a:endParaRPr lang="de-DE"/>
        </a:p>
      </dgm:t>
    </dgm:pt>
  </dgm:ptLst>
  <dgm:cxnLst>
    <dgm:cxn modelId="{CE675A98-BFA8-4E47-8B58-F3081CAD6A86}" type="presOf" srcId="{BEB6A117-450F-4F67-B796-06B9C600562B}" destId="{F3935339-D013-488E-9823-0D41DA395B4F}" srcOrd="0" destOrd="0" presId="urn:microsoft.com/office/officeart/2005/8/layout/hChevron3"/>
    <dgm:cxn modelId="{AA54192A-9A96-4DB9-9CD1-8078DD921667}" srcId="{BEB6A117-450F-4F67-B796-06B9C600562B}" destId="{CFF05757-D0E7-465B-8EFB-DBCE75F945FF}" srcOrd="0" destOrd="0" parTransId="{5977FDEC-EDA3-49A8-9DB5-FDB06150E9C5}" sibTransId="{4AC9CC9E-67B7-4E40-8239-B0727F02C472}"/>
    <dgm:cxn modelId="{BD89F21F-66E1-452F-929A-FB50F1EDA661}" type="presOf" srcId="{CFF05757-D0E7-465B-8EFB-DBCE75F945FF}" destId="{6794BA5B-02C1-4E4C-99F7-89EB636C202E}" srcOrd="0" destOrd="0" presId="urn:microsoft.com/office/officeart/2005/8/layout/hChevron3"/>
    <dgm:cxn modelId="{A8C613D4-0C2A-4AF1-AC35-1B25B3F12353}" type="presParOf" srcId="{F3935339-D013-488E-9823-0D41DA395B4F}" destId="{6794BA5B-02C1-4E4C-99F7-89EB636C202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BA5B-02C1-4E4C-99F7-89EB636C202E}">
      <dsp:nvSpPr>
        <dsp:cNvPr id="0" name=""/>
        <dsp:cNvSpPr/>
      </dsp:nvSpPr>
      <dsp:spPr>
        <a:xfrm>
          <a:off x="8289" y="0"/>
          <a:ext cx="8480072" cy="680676"/>
        </a:xfrm>
        <a:prstGeom prst="homePlate">
          <a:avLst/>
        </a:prstGeom>
        <a:solidFill>
          <a:srgbClr val="375F9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de-DE" sz="2400" kern="1200" dirty="0" smtClean="0">
              <a:solidFill>
                <a:srgbClr val="8DA45B"/>
              </a:solidFill>
            </a:rPr>
            <a:t>1991-1993    </a:t>
          </a:r>
          <a:r>
            <a:rPr lang="de-DE" sz="2400" kern="1200" dirty="0" smtClean="0">
              <a:solidFill>
                <a:srgbClr val="EABD00"/>
              </a:solidFill>
            </a:rPr>
            <a:t>1994-1999</a:t>
          </a:r>
          <a:r>
            <a:rPr lang="de-DE" sz="2400" kern="1200" dirty="0" smtClean="0">
              <a:solidFill>
                <a:srgbClr val="8DA45B"/>
              </a:solidFill>
            </a:rPr>
            <a:t>    2000-2006    </a:t>
          </a:r>
          <a:r>
            <a:rPr lang="de-DE" sz="2400" kern="1200" dirty="0" smtClean="0">
              <a:solidFill>
                <a:srgbClr val="EABD00"/>
              </a:solidFill>
            </a:rPr>
            <a:t>2007-2013</a:t>
          </a:r>
          <a:r>
            <a:rPr lang="de-DE" sz="2400" kern="1200" dirty="0" smtClean="0">
              <a:solidFill>
                <a:srgbClr val="8DA45B"/>
              </a:solidFill>
            </a:rPr>
            <a:t>    2014-2020</a:t>
          </a:r>
          <a:endParaRPr lang="de-DE" sz="2400" kern="1200" dirty="0">
            <a:solidFill>
              <a:srgbClr val="8DA45B"/>
            </a:solidFill>
          </a:endParaRPr>
        </a:p>
      </dsp:txBody>
      <dsp:txXfrm>
        <a:off x="8289" y="0"/>
        <a:ext cx="8309903" cy="680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BA5B-02C1-4E4C-99F7-89EB636C202E}">
      <dsp:nvSpPr>
        <dsp:cNvPr id="0" name=""/>
        <dsp:cNvSpPr/>
      </dsp:nvSpPr>
      <dsp:spPr>
        <a:xfrm>
          <a:off x="8337" y="0"/>
          <a:ext cx="8529113" cy="680676"/>
        </a:xfrm>
        <a:prstGeom prst="homePlate">
          <a:avLst/>
        </a:prstGeom>
        <a:solidFill>
          <a:schemeClr val="bg2">
            <a:lumMod val="90000"/>
            <a:alpha val="90000"/>
          </a:schemeClr>
        </a:solidFill>
        <a:ln w="25400"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l" defTabSz="1066800">
            <a:lnSpc>
              <a:spcPct val="90000"/>
            </a:lnSpc>
            <a:spcBef>
              <a:spcPct val="0"/>
            </a:spcBef>
            <a:spcAft>
              <a:spcPct val="35000"/>
            </a:spcAft>
          </a:pPr>
          <a:endParaRPr lang="de-DE" sz="2400" kern="1200" dirty="0">
            <a:solidFill>
              <a:schemeClr val="tx1"/>
            </a:solidFill>
          </a:endParaRPr>
        </a:p>
      </dsp:txBody>
      <dsp:txXfrm>
        <a:off x="8337" y="0"/>
        <a:ext cx="8358944" cy="68067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8536E-738A-4F9D-8707-0221E3B9AE03}" type="datetimeFigureOut">
              <a:rPr lang="de-DE" smtClean="0"/>
              <a:t>08.12.2020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274616-FC0A-4489-BC0C-4A0CA235C4F4}" type="slidenum">
              <a:rPr lang="de-DE" smtClean="0"/>
              <a:t>‹Nr.›</a:t>
            </a:fld>
            <a:endParaRPr lang="de-DE"/>
          </a:p>
        </p:txBody>
      </p:sp>
    </p:spTree>
    <p:extLst>
      <p:ext uri="{BB962C8B-B14F-4D97-AF65-F5344CB8AC3E}">
        <p14:creationId xmlns:p14="http://schemas.microsoft.com/office/powerpoint/2010/main" val="2757077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63EC6-C73B-4376-8A1F-50B57B43E14C}" type="datetimeFigureOut">
              <a:rPr lang="de-DE" smtClean="0"/>
              <a:t>08.12.2020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22E4E-727C-4B73-BD1B-E0DDFE9F01BB}" type="slidenum">
              <a:rPr lang="de-DE" smtClean="0"/>
              <a:t>‹Nr.›</a:t>
            </a:fld>
            <a:endParaRPr lang="de-DE"/>
          </a:p>
        </p:txBody>
      </p:sp>
    </p:spTree>
    <p:extLst>
      <p:ext uri="{BB962C8B-B14F-4D97-AF65-F5344CB8AC3E}">
        <p14:creationId xmlns:p14="http://schemas.microsoft.com/office/powerpoint/2010/main" val="310597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a:prstGeom prst="rect">
            <a:avLst/>
          </a:prstGeom>
        </p:spPr>
      </p:sp>
      <p:sp>
        <p:nvSpPr>
          <p:cNvPr id="3" name="Notizenplatzhalter 2"/>
          <p:cNvSpPr>
            <a:spLocks noGrp="1"/>
          </p:cNvSpPr>
          <p:nvPr>
            <p:ph type="body" idx="1"/>
          </p:nvPr>
        </p:nvSpPr>
        <p:spPr>
          <a:xfrm>
            <a:off x="679454" y="4714880"/>
            <a:ext cx="5438775" cy="4467225"/>
          </a:xfrm>
          <a:prstGeom prst="rect">
            <a:avLst/>
          </a:prstGeom>
        </p:spPr>
        <p:txBody>
          <a:bodyPr/>
          <a:lstStyle/>
          <a:p>
            <a:r>
              <a:rPr lang="de-DE" b="1" dirty="0" smtClean="0"/>
              <a:t>fünften Förderperiode</a:t>
            </a:r>
            <a:endParaRPr lang="de-DE" dirty="0">
              <a:solidFill>
                <a:schemeClr val="bg1">
                  <a:lumMod val="50000"/>
                </a:schemeClr>
              </a:solidFill>
            </a:endParaRPr>
          </a:p>
          <a:p>
            <a:pPr defTabSz="882142">
              <a:defRPr/>
            </a:pPr>
            <a:r>
              <a:rPr lang="de-DE" dirty="0" smtClean="0">
                <a:solidFill>
                  <a:schemeClr val="bg1">
                    <a:lumMod val="50000"/>
                  </a:schemeClr>
                </a:solidFill>
              </a:rPr>
              <a:t>---------------------</a:t>
            </a:r>
            <a:endParaRPr lang="de-DE" baseline="0" dirty="0" smtClean="0">
              <a:solidFill>
                <a:schemeClr val="bg1">
                  <a:lumMod val="50000"/>
                </a:schemeClr>
              </a:solidFill>
            </a:endParaRPr>
          </a:p>
          <a:p>
            <a:r>
              <a:rPr lang="de-DE" dirty="0" smtClean="0">
                <a:solidFill>
                  <a:schemeClr val="bg1">
                    <a:lumMod val="50000"/>
                  </a:schemeClr>
                </a:solidFill>
              </a:rPr>
              <a:t>Mittelausstattung </a:t>
            </a:r>
            <a:r>
              <a:rPr lang="de-DE" b="1" dirty="0" smtClean="0"/>
              <a:t>stets zugenommen</a:t>
            </a:r>
          </a:p>
          <a:p>
            <a:endParaRPr lang="de-DE" b="0" dirty="0" smtClean="0">
              <a:solidFill>
                <a:schemeClr val="bg1">
                  <a:lumMod val="50000"/>
                </a:schemeClr>
              </a:solidFill>
            </a:endParaRPr>
          </a:p>
          <a:p>
            <a:r>
              <a:rPr lang="de-DE" b="1" dirty="0" smtClean="0"/>
              <a:t>hohe</a:t>
            </a:r>
            <a:r>
              <a:rPr lang="de-DE" dirty="0" smtClean="0">
                <a:solidFill>
                  <a:schemeClr val="bg1">
                    <a:lumMod val="50000"/>
                  </a:schemeClr>
                </a:solidFill>
              </a:rPr>
              <a:t> </a:t>
            </a:r>
            <a:r>
              <a:rPr lang="de-DE" b="1" dirty="0"/>
              <a:t>Absorptionsrate</a:t>
            </a:r>
            <a:r>
              <a:rPr lang="de-DE" dirty="0">
                <a:solidFill>
                  <a:schemeClr val="bg1">
                    <a:lumMod val="50000"/>
                  </a:schemeClr>
                </a:solidFill>
              </a:rPr>
              <a:t> </a:t>
            </a:r>
            <a:endParaRPr lang="de-DE" dirty="0" smtClean="0">
              <a:solidFill>
                <a:schemeClr val="bg1">
                  <a:lumMod val="50000"/>
                </a:schemeClr>
              </a:solidFill>
            </a:endParaRPr>
          </a:p>
          <a:p>
            <a:endParaRPr lang="de-DE" dirty="0" smtClean="0">
              <a:solidFill>
                <a:schemeClr val="bg1">
                  <a:lumMod val="50000"/>
                </a:schemeClr>
              </a:solidFill>
            </a:endParaRPr>
          </a:p>
          <a:p>
            <a:r>
              <a:rPr lang="de-DE" b="1" dirty="0" smtClean="0"/>
              <a:t>anhaltende Wertschätzung</a:t>
            </a:r>
          </a:p>
          <a:p>
            <a:endParaRPr lang="de-DE" dirty="0">
              <a:solidFill>
                <a:schemeClr val="bg1">
                  <a:lumMod val="50000"/>
                </a:schemeClr>
              </a:solidFill>
            </a:endParaRPr>
          </a:p>
          <a:p>
            <a:r>
              <a:rPr lang="de-DE" b="1" dirty="0" smtClean="0"/>
              <a:t>Kabinettsvorlage</a:t>
            </a:r>
            <a:r>
              <a:rPr lang="de-DE" dirty="0" smtClean="0">
                <a:solidFill>
                  <a:schemeClr val="bg1">
                    <a:lumMod val="50000"/>
                  </a:schemeClr>
                </a:solidFill>
              </a:rPr>
              <a:t> - </a:t>
            </a:r>
            <a:r>
              <a:rPr lang="de-DE" b="1" dirty="0" smtClean="0"/>
              <a:t>europäischer Mehrwehrt</a:t>
            </a:r>
          </a:p>
          <a:p>
            <a:endParaRPr lang="de-DE" dirty="0">
              <a:solidFill>
                <a:schemeClr val="bg1">
                  <a:lumMod val="50000"/>
                </a:schemeClr>
              </a:solidFill>
            </a:endParaRPr>
          </a:p>
          <a:p>
            <a:r>
              <a:rPr lang="de-DE" b="1" dirty="0" smtClean="0"/>
              <a:t>Kommissar </a:t>
            </a:r>
            <a:r>
              <a:rPr lang="de-DE" b="1" dirty="0"/>
              <a:t>Oettinger </a:t>
            </a:r>
            <a:r>
              <a:rPr lang="de-DE" b="1" dirty="0" smtClean="0"/>
              <a:t>- Kriterium erfüllt</a:t>
            </a:r>
            <a:endParaRPr lang="de-DE" b="1" dirty="0"/>
          </a:p>
          <a:p>
            <a:endParaRPr lang="de-DE" b="1" dirty="0"/>
          </a:p>
          <a:p>
            <a:r>
              <a:rPr lang="de-DE" dirty="0" smtClean="0">
                <a:solidFill>
                  <a:schemeClr val="bg1">
                    <a:lumMod val="50000"/>
                  </a:schemeClr>
                </a:solidFill>
              </a:rPr>
              <a:t>ETZ: </a:t>
            </a:r>
            <a:r>
              <a:rPr lang="de-DE" b="1" dirty="0"/>
              <a:t>Einschnitte</a:t>
            </a:r>
            <a:r>
              <a:rPr lang="de-DE" dirty="0">
                <a:solidFill>
                  <a:schemeClr val="bg1">
                    <a:lumMod val="50000"/>
                  </a:schemeClr>
                </a:solidFill>
              </a:rPr>
              <a:t> </a:t>
            </a:r>
            <a:r>
              <a:rPr lang="de-DE" dirty="0" smtClean="0">
                <a:solidFill>
                  <a:schemeClr val="bg1">
                    <a:lumMod val="50000"/>
                  </a:schemeClr>
                </a:solidFill>
              </a:rPr>
              <a:t>gem.</a:t>
            </a:r>
            <a:r>
              <a:rPr lang="de-DE" baseline="0" dirty="0" smtClean="0">
                <a:solidFill>
                  <a:schemeClr val="bg1">
                    <a:lumMod val="50000"/>
                  </a:schemeClr>
                </a:solidFill>
              </a:rPr>
              <a:t> </a:t>
            </a:r>
            <a:r>
              <a:rPr lang="de-DE" b="1" dirty="0" smtClean="0"/>
              <a:t>Rechenmodellen</a:t>
            </a:r>
            <a:r>
              <a:rPr lang="de-DE" dirty="0" smtClean="0">
                <a:solidFill>
                  <a:schemeClr val="bg1">
                    <a:lumMod val="50000"/>
                  </a:schemeClr>
                </a:solidFill>
              </a:rPr>
              <a:t> </a:t>
            </a:r>
          </a:p>
          <a:p>
            <a:endParaRPr lang="de-DE" dirty="0" smtClean="0">
              <a:solidFill>
                <a:schemeClr val="bg1">
                  <a:lumMod val="50000"/>
                </a:schemeClr>
              </a:solidFill>
            </a:endParaRPr>
          </a:p>
          <a:p>
            <a:r>
              <a:rPr lang="de-DE" b="1" dirty="0" smtClean="0"/>
              <a:t>europäischen </a:t>
            </a:r>
            <a:r>
              <a:rPr lang="de-DE" b="1" dirty="0"/>
              <a:t>Mehrwehrt dort </a:t>
            </a:r>
            <a:r>
              <a:rPr lang="de-DE" b="1" dirty="0" smtClean="0"/>
              <a:t>unterstützen </a:t>
            </a:r>
            <a:r>
              <a:rPr lang="de-DE" b="1" dirty="0"/>
              <a:t>wo </a:t>
            </a:r>
            <a:r>
              <a:rPr lang="de-DE" b="1" dirty="0" smtClean="0"/>
              <a:t>höchste Wirkung / Sichtbarkeit</a:t>
            </a:r>
            <a:endParaRPr lang="de-DE" dirty="0">
              <a:solidFill>
                <a:schemeClr val="bg1">
                  <a:lumMod val="50000"/>
                </a:schemeClr>
              </a:solidFill>
            </a:endParaRPr>
          </a:p>
        </p:txBody>
      </p:sp>
      <p:sp>
        <p:nvSpPr>
          <p:cNvPr id="4" name="Foliennummernplatzhalter 3"/>
          <p:cNvSpPr>
            <a:spLocks noGrp="1"/>
          </p:cNvSpPr>
          <p:nvPr>
            <p:ph type="sldNum" sz="quarter" idx="10"/>
          </p:nvPr>
        </p:nvSpPr>
        <p:spPr/>
        <p:txBody>
          <a:bodyPr/>
          <a:lstStyle/>
          <a:p>
            <a:fld id="{84D7A7BA-CBEC-4B07-A8D8-36CEE737B880}" type="slidenum">
              <a:rPr lang="de-DE" smtClean="0"/>
              <a:t>16</a:t>
            </a:fld>
            <a:endParaRPr lang="de-DE"/>
          </a:p>
        </p:txBody>
      </p:sp>
    </p:spTree>
    <p:extLst>
      <p:ext uri="{BB962C8B-B14F-4D97-AF65-F5344CB8AC3E}">
        <p14:creationId xmlns:p14="http://schemas.microsoft.com/office/powerpoint/2010/main" val="320149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67833" y="408402"/>
            <a:ext cx="7772400" cy="559161"/>
          </a:xfrm>
          <a:prstGeom prst="rect">
            <a:avLst/>
          </a:prstGeo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stStyle>
          <a:p>
            <a:r>
              <a:rPr lang="de-DE" dirty="0" smtClean="0"/>
              <a:t>Titelmasterformat durch Klicken bearbeiten</a:t>
            </a:r>
            <a:endParaRPr lang="de-DE" dirty="0"/>
          </a:p>
        </p:txBody>
      </p:sp>
      <p:sp>
        <p:nvSpPr>
          <p:cNvPr id="11" name="Foliennummernplatzhalter 5"/>
          <p:cNvSpPr txBox="1">
            <a:spLocks/>
          </p:cNvSpPr>
          <p:nvPr userDrawn="1"/>
        </p:nvSpPr>
        <p:spPr>
          <a:xfrm>
            <a:off x="8416555" y="208427"/>
            <a:ext cx="540489" cy="273844"/>
          </a:xfrm>
          <a:prstGeom prst="rect">
            <a:avLst/>
          </a:prstGeom>
        </p:spPr>
        <p:txBody>
          <a:bodyPr/>
          <a:lstStyle>
            <a:defPPr>
              <a:defRPr lang="de-DE"/>
            </a:defPPr>
            <a:lvl1pPr algn="r" defTabSz="457200" rtl="0" fontAlgn="base">
              <a:spcBef>
                <a:spcPct val="0"/>
              </a:spcBef>
              <a:spcAft>
                <a:spcPct val="0"/>
              </a:spcAft>
              <a:defRPr sz="1400" kern="1200">
                <a:solidFill>
                  <a:schemeClr val="tx1"/>
                </a:solidFill>
                <a:latin typeface="Segoe UI Semibold" panose="020B0702040204020203"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3713B9C8-7468-4CEE-96DB-CEAB7A089812}" type="slidenum">
              <a:rPr lang="de-DE" altLang="de-DE" smtClean="0"/>
              <a:pPr>
                <a:defRPr/>
              </a:pPr>
              <a:t>‹Nr.›</a:t>
            </a:fld>
            <a:endParaRPr lang="de-DE" altLang="de-DE" dirty="0"/>
          </a:p>
        </p:txBody>
      </p:sp>
      <p:sp>
        <p:nvSpPr>
          <p:cNvPr id="12" name="Fußzeilenplatzhalter 4"/>
          <p:cNvSpPr txBox="1">
            <a:spLocks/>
          </p:cNvSpPr>
          <p:nvPr userDrawn="1"/>
        </p:nvSpPr>
        <p:spPr>
          <a:xfrm>
            <a:off x="467833" y="141009"/>
            <a:ext cx="3186112" cy="205978"/>
          </a:xfrm>
          <a:prstGeom prst="rect">
            <a:avLst/>
          </a:prstGeom>
        </p:spPr>
        <p:txBody>
          <a:bodyPr wrap="square" numCol="1" anchorCtr="0" compatLnSpc="1">
            <a:prstTxWarp prst="textNoShape">
              <a:avLst/>
            </a:prstTxWarp>
          </a:bodyPr>
          <a:lstStyle>
            <a:defPPr>
              <a:defRPr lang="de-DE"/>
            </a:defPPr>
            <a:lvl1pPr algn="l" defTabSz="457200" rtl="0" fontAlgn="base">
              <a:spcBef>
                <a:spcPct val="0"/>
              </a:spcBef>
              <a:spcAft>
                <a:spcPct val="0"/>
              </a:spcAft>
              <a:defRPr sz="1000" kern="1200">
                <a:solidFill>
                  <a:srgbClr val="000000"/>
                </a:solidFill>
                <a:latin typeface="R Frutiger Roman" pitchFamily="-8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de-DE" altLang="de-DE" dirty="0" smtClean="0"/>
              <a:t>Wir fördern Europa.</a:t>
            </a:r>
            <a:endParaRPr lang="de-DE" altLang="de-DE" dirty="0"/>
          </a:p>
        </p:txBody>
      </p:sp>
      <p:sp>
        <p:nvSpPr>
          <p:cNvPr id="14" name="Inhaltsplatzhalter 13"/>
          <p:cNvSpPr>
            <a:spLocks noGrp="1"/>
          </p:cNvSpPr>
          <p:nvPr>
            <p:ph sz="quarter" idx="10"/>
          </p:nvPr>
        </p:nvSpPr>
        <p:spPr>
          <a:xfrm>
            <a:off x="468312" y="1063256"/>
            <a:ext cx="8488731" cy="3147237"/>
          </a:xfrm>
          <a:prstGeom prst="rect">
            <a:avLst/>
          </a:prstGeom>
        </p:spPr>
        <p:txBody>
          <a:bodyPr/>
          <a:lstStyle>
            <a:lvl1pPr marL="0" indent="0">
              <a:buNone/>
              <a:defRPr sz="2400">
                <a:latin typeface="Segoe UI" panose="020B0502040204020203" pitchFamily="34" charset="0"/>
                <a:ea typeface="Segoe UI" panose="020B0502040204020203" pitchFamily="34" charset="0"/>
                <a:cs typeface="Segoe UI" panose="020B0502040204020203" pitchFamily="34" charset="0"/>
              </a:defRPr>
            </a:lvl1pPr>
            <a:lvl2pPr>
              <a:defRPr sz="20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52493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ußzeilenplatzhalter 4"/>
          <p:cNvSpPr txBox="1">
            <a:spLocks/>
          </p:cNvSpPr>
          <p:nvPr userDrawn="1"/>
        </p:nvSpPr>
        <p:spPr>
          <a:xfrm>
            <a:off x="457201" y="102989"/>
            <a:ext cx="1360911" cy="205979"/>
          </a:xfrm>
          <a:prstGeom prst="rect">
            <a:avLst/>
          </a:prstGeom>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de-DE" altLang="de-DE" sz="1000" dirty="0" smtClean="0">
                <a:solidFill>
                  <a:srgbClr val="000000"/>
                </a:solidFill>
                <a:latin typeface="Segoe UI Light" panose="020B0502040204020203" pitchFamily="34" charset="0"/>
              </a:rPr>
              <a:t>Wir fördern Europa. </a:t>
            </a:r>
          </a:p>
        </p:txBody>
      </p:sp>
      <p:sp>
        <p:nvSpPr>
          <p:cNvPr id="12" name="Foliennummernplatzhalter 5"/>
          <p:cNvSpPr txBox="1">
            <a:spLocks/>
          </p:cNvSpPr>
          <p:nvPr userDrawn="1"/>
        </p:nvSpPr>
        <p:spPr>
          <a:xfrm>
            <a:off x="8512304" y="102989"/>
            <a:ext cx="450942" cy="205979"/>
          </a:xfrm>
          <a:prstGeom prst="rect">
            <a:avLst/>
          </a:prstGeom>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fld id="{259B5186-3B08-46BC-9A14-8C7247196592}" type="slidenum">
              <a:rPr lang="de-DE" altLang="de-DE" sz="1000" smtClean="0">
                <a:latin typeface="R Frutiger Roman" pitchFamily="-84" charset="0"/>
              </a:rPr>
              <a:pPr>
                <a:defRPr/>
              </a:pPr>
              <a:t>‹Nr.›</a:t>
            </a:fld>
            <a:endParaRPr lang="de-DE" altLang="de-DE" sz="1000" dirty="0" smtClean="0">
              <a:latin typeface="R Frutiger Roman" pitchFamily="-8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Lst>
  <p:txStyles>
    <p:titleStyle>
      <a:lvl1pPr algn="l" defTabSz="457200" rtl="0" eaLnBrk="0" fontAlgn="base" hangingPunct="0">
        <a:spcBef>
          <a:spcPct val="0"/>
        </a:spcBef>
        <a:spcAft>
          <a:spcPct val="0"/>
        </a:spcAft>
        <a:defRPr sz="3600" kern="1200">
          <a:solidFill>
            <a:schemeClr val="tx1"/>
          </a:solidFill>
          <a:latin typeface="+mj-lt"/>
          <a:ea typeface="MS PGothic" pitchFamily="34" charset="-128"/>
          <a:cs typeface="+mj-cs"/>
        </a:defRPr>
      </a:lvl1pPr>
      <a:lvl2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2pPr>
      <a:lvl3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3pPr>
      <a:lvl4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4pPr>
      <a:lvl5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nterreg.org/projekt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reg.org/kontakt" TargetMode="External"/><Relationship Id="rId2" Type="http://schemas.openxmlformats.org/officeDocument/2006/relationships/hyperlink" Target="http://www.interreg.org/"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09568" y="1043595"/>
            <a:ext cx="7772400" cy="559161"/>
          </a:xfrm>
        </p:spPr>
        <p:txBody>
          <a:bodyPr/>
          <a:lstStyle/>
          <a:p>
            <a:r>
              <a:rPr lang="de-DE" sz="3600" dirty="0" smtClean="0">
                <a:latin typeface="Segoe UI Semibold" panose="020B0702040204020203" pitchFamily="34" charset="0"/>
                <a:cs typeface="Segoe UI Semibold" panose="020B0702040204020203" pitchFamily="34" charset="0"/>
              </a:rPr>
              <a:t>Herzlich Willkommen zur Jahresinformationsveranstaltung 2020</a:t>
            </a:r>
            <a:br>
              <a:rPr lang="de-DE" sz="3600" dirty="0" smtClean="0">
                <a:latin typeface="Segoe UI Semibold" panose="020B0702040204020203" pitchFamily="34" charset="0"/>
                <a:cs typeface="Segoe UI Semibold" panose="020B0702040204020203" pitchFamily="34" charset="0"/>
              </a:rPr>
            </a:br>
            <a:r>
              <a:rPr lang="de-DE" sz="3600" dirty="0">
                <a:latin typeface="Segoe UI Semibold" panose="020B0702040204020203" pitchFamily="34" charset="0"/>
                <a:cs typeface="Segoe UI Semibold" panose="020B0702040204020203" pitchFamily="34" charset="0"/>
              </a:rPr>
              <a:t/>
            </a:r>
            <a:br>
              <a:rPr lang="de-DE" sz="3600" dirty="0">
                <a:latin typeface="Segoe UI Semibold" panose="020B0702040204020203" pitchFamily="34" charset="0"/>
                <a:cs typeface="Segoe UI Semibold" panose="020B0702040204020203" pitchFamily="34" charset="0"/>
              </a:rPr>
            </a:br>
            <a:r>
              <a:rPr lang="de-DE" sz="2000" dirty="0" smtClean="0">
                <a:latin typeface="Segoe UI Semibold" panose="020B0702040204020203" pitchFamily="34" charset="0"/>
                <a:cs typeface="Segoe UI Semibold" panose="020B0702040204020203" pitchFamily="34" charset="0"/>
              </a:rPr>
              <a:t>Mittwoch, 2. Dezember 2020</a:t>
            </a:r>
            <a:endParaRPr lang="de-DE" sz="36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1819383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2020 - Projektauswahl</a:t>
            </a:r>
            <a:r>
              <a:rPr lang="de-DE" dirty="0"/>
              <a:t/>
            </a:r>
            <a:br>
              <a:rPr lang="de-DE" dirty="0"/>
            </a:b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dirty="0" smtClean="0"/>
              <a:t>Alle Projekte finden Sie auch in</a:t>
            </a:r>
          </a:p>
          <a:p>
            <a:r>
              <a:rPr lang="de-DE" dirty="0" smtClean="0"/>
              <a:t>unserer Projektdatenbank unter </a:t>
            </a:r>
            <a:r>
              <a:rPr lang="de-DE" dirty="0" smtClean="0">
                <a:hlinkClick r:id="rId2"/>
              </a:rPr>
              <a:t>www.interreg.org/projekte</a:t>
            </a:r>
            <a:r>
              <a:rPr lang="de-DE" dirty="0" smtClean="0"/>
              <a:t> </a:t>
            </a:r>
          </a:p>
          <a:p>
            <a:endParaRPr lang="de-DE" dirty="0"/>
          </a:p>
        </p:txBody>
      </p:sp>
      <p:pic>
        <p:nvPicPr>
          <p:cNvPr id="4" name="Grafik 3"/>
          <p:cNvPicPr>
            <a:picLocks noChangeAspect="1"/>
          </p:cNvPicPr>
          <p:nvPr/>
        </p:nvPicPr>
        <p:blipFill>
          <a:blip r:embed="rId3"/>
          <a:stretch>
            <a:fillRect/>
          </a:stretch>
        </p:blipFill>
        <p:spPr>
          <a:xfrm>
            <a:off x="1683521" y="1982485"/>
            <a:ext cx="4908984" cy="2228008"/>
          </a:xfrm>
          <a:prstGeom prst="rect">
            <a:avLst/>
          </a:prstGeom>
        </p:spPr>
      </p:pic>
    </p:spTree>
    <p:extLst>
      <p:ext uri="{BB962C8B-B14F-4D97-AF65-F5344CB8AC3E}">
        <p14:creationId xmlns:p14="http://schemas.microsoft.com/office/powerpoint/2010/main" val="4011786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dirty="0" smtClean="0"/>
              <a:t>Programmumsetzung</a:t>
            </a:r>
          </a:p>
          <a:p>
            <a:endParaRPr lang="de-DE" dirty="0"/>
          </a:p>
        </p:txBody>
      </p:sp>
      <p:graphicFrame>
        <p:nvGraphicFramePr>
          <p:cNvPr id="4" name="Diagramm 3"/>
          <p:cNvGraphicFramePr/>
          <p:nvPr>
            <p:extLst>
              <p:ext uri="{D42A27DB-BD31-4B8C-83A1-F6EECF244321}">
                <p14:modId xmlns:p14="http://schemas.microsoft.com/office/powerpoint/2010/main" val="2240425487"/>
              </p:ext>
            </p:extLst>
          </p:nvPr>
        </p:nvGraphicFramePr>
        <p:xfrm>
          <a:off x="666523" y="1632128"/>
          <a:ext cx="7375020" cy="2374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775063" y="2452208"/>
            <a:ext cx="1149531" cy="369332"/>
          </a:xfrm>
          <a:prstGeom prst="rect">
            <a:avLst/>
          </a:prstGeom>
          <a:noFill/>
        </p:spPr>
        <p:txBody>
          <a:bodyPr wrap="square" rtlCol="0">
            <a:spAutoFit/>
          </a:bodyPr>
          <a:lstStyle/>
          <a:p>
            <a:r>
              <a:rPr lang="de-DE" sz="900" b="1" dirty="0" smtClean="0">
                <a:solidFill>
                  <a:schemeClr val="bg1"/>
                </a:solidFill>
                <a:latin typeface="Segoe UI" panose="020B0502040204020203" pitchFamily="34" charset="0"/>
                <a:cs typeface="Segoe UI" panose="020B0502040204020203" pitchFamily="34" charset="0"/>
              </a:rPr>
              <a:t>FL</a:t>
            </a:r>
          </a:p>
          <a:p>
            <a:endParaRPr lang="de-DE" sz="9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292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dirty="0" smtClean="0"/>
              <a:t>Tatsächliche Auslastung</a:t>
            </a:r>
            <a:endParaRPr lang="de-DE" dirty="0"/>
          </a:p>
        </p:txBody>
      </p:sp>
      <p:graphicFrame>
        <p:nvGraphicFramePr>
          <p:cNvPr id="4" name="Diagramm 3"/>
          <p:cNvGraphicFramePr/>
          <p:nvPr>
            <p:extLst>
              <p:ext uri="{D42A27DB-BD31-4B8C-83A1-F6EECF244321}">
                <p14:modId xmlns:p14="http://schemas.microsoft.com/office/powerpoint/2010/main" val="1599981557"/>
              </p:ext>
            </p:extLst>
          </p:nvPr>
        </p:nvGraphicFramePr>
        <p:xfrm>
          <a:off x="666523" y="1632128"/>
          <a:ext cx="7375020" cy="2374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74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3158" y="2164344"/>
            <a:ext cx="6966283" cy="1037868"/>
          </a:xfrm>
        </p:spPr>
        <p:txBody>
          <a:bodyPr/>
          <a:lstStyle/>
          <a:p>
            <a:r>
              <a:rPr lang="de-DE" sz="4400" dirty="0" smtClean="0">
                <a:latin typeface="Segoe UI Semibold" panose="020B0702040204020203" pitchFamily="34" charset="0"/>
                <a:cs typeface="Segoe UI Semibold" panose="020B0702040204020203" pitchFamily="34" charset="0"/>
              </a:rPr>
              <a:t>RÜCKBLICK AUF 30 JAHRE INTERREG</a:t>
            </a:r>
            <a:endParaRPr lang="de-DE" sz="44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360888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Gerader Verbinder 13"/>
          <p:cNvCxnSpPr/>
          <p:nvPr/>
        </p:nvCxnSpPr>
        <p:spPr>
          <a:xfrm>
            <a:off x="2985339" y="1503392"/>
            <a:ext cx="0" cy="576000"/>
          </a:xfrm>
          <a:prstGeom prst="line">
            <a:avLst/>
          </a:prstGeom>
          <a:ln>
            <a:solidFill>
              <a:srgbClr val="486B97"/>
            </a:solidFill>
          </a:ln>
        </p:spPr>
        <p:style>
          <a:lnRef idx="2">
            <a:schemeClr val="accent1"/>
          </a:lnRef>
          <a:fillRef idx="0">
            <a:schemeClr val="accent1"/>
          </a:fillRef>
          <a:effectRef idx="1">
            <a:schemeClr val="accent1"/>
          </a:effectRef>
          <a:fontRef idx="minor">
            <a:schemeClr val="tx1"/>
          </a:fontRef>
        </p:style>
      </p:cxnSp>
      <p:cxnSp>
        <p:nvCxnSpPr>
          <p:cNvPr id="15" name="Gerader Verbinder 14"/>
          <p:cNvCxnSpPr/>
          <p:nvPr/>
        </p:nvCxnSpPr>
        <p:spPr>
          <a:xfrm>
            <a:off x="4420122" y="1490095"/>
            <a:ext cx="5610" cy="583962"/>
          </a:xfrm>
          <a:prstGeom prst="line">
            <a:avLst/>
          </a:prstGeom>
          <a:ln>
            <a:solidFill>
              <a:srgbClr val="486B97"/>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p:nvCxnSpPr>
        <p:spPr>
          <a:xfrm>
            <a:off x="1348569" y="1490095"/>
            <a:ext cx="5610" cy="583962"/>
          </a:xfrm>
          <a:prstGeom prst="line">
            <a:avLst/>
          </a:prstGeom>
          <a:ln>
            <a:solidFill>
              <a:srgbClr val="486B97"/>
            </a:solidFill>
          </a:ln>
        </p:spPr>
        <p:style>
          <a:lnRef idx="2">
            <a:schemeClr val="accent1"/>
          </a:lnRef>
          <a:fillRef idx="0">
            <a:schemeClr val="accent1"/>
          </a:fillRef>
          <a:effectRef idx="1">
            <a:schemeClr val="accent1"/>
          </a:effectRef>
          <a:fontRef idx="minor">
            <a:schemeClr val="tx1"/>
          </a:fontRef>
        </p:style>
      </p:cxnSp>
      <p:cxnSp>
        <p:nvCxnSpPr>
          <p:cNvPr id="16" name="Gerader Verbinder 15"/>
          <p:cNvCxnSpPr/>
          <p:nvPr/>
        </p:nvCxnSpPr>
        <p:spPr>
          <a:xfrm>
            <a:off x="6056893" y="1485712"/>
            <a:ext cx="5610" cy="583962"/>
          </a:xfrm>
          <a:prstGeom prst="line">
            <a:avLst/>
          </a:prstGeom>
          <a:ln>
            <a:solidFill>
              <a:srgbClr val="486B97"/>
            </a:solidFill>
          </a:ln>
        </p:spPr>
        <p:style>
          <a:lnRef idx="2">
            <a:schemeClr val="accent1"/>
          </a:lnRef>
          <a:fillRef idx="0">
            <a:schemeClr val="accent1"/>
          </a:fillRef>
          <a:effectRef idx="1">
            <a:schemeClr val="accent1"/>
          </a:effectRef>
          <a:fontRef idx="minor">
            <a:schemeClr val="tx1"/>
          </a:fontRef>
        </p:style>
      </p:cxnSp>
      <p:cxnSp>
        <p:nvCxnSpPr>
          <p:cNvPr id="17" name="Gerader Verbinder 16"/>
          <p:cNvCxnSpPr/>
          <p:nvPr/>
        </p:nvCxnSpPr>
        <p:spPr>
          <a:xfrm>
            <a:off x="7497285" y="1485712"/>
            <a:ext cx="5610" cy="583962"/>
          </a:xfrm>
          <a:prstGeom prst="line">
            <a:avLst/>
          </a:prstGeom>
          <a:ln>
            <a:solidFill>
              <a:srgbClr val="486B97"/>
            </a:solidFill>
          </a:ln>
        </p:spPr>
        <p:style>
          <a:lnRef idx="2">
            <a:schemeClr val="accent1"/>
          </a:lnRef>
          <a:fillRef idx="0">
            <a:schemeClr val="accent1"/>
          </a:fillRef>
          <a:effectRef idx="1">
            <a:schemeClr val="accent1"/>
          </a:effectRef>
          <a:fontRef idx="minor">
            <a:schemeClr val="tx1"/>
          </a:fontRef>
        </p:style>
      </p:cxnSp>
      <p:graphicFrame>
        <p:nvGraphicFramePr>
          <p:cNvPr id="4" name="Inhaltsplatzhalter 3"/>
          <p:cNvGraphicFramePr>
            <a:graphicFrameLocks noGrp="1"/>
          </p:cNvGraphicFramePr>
          <p:nvPr>
            <p:ph sz="quarter" idx="10"/>
            <p:extLst>
              <p:ext uri="{D42A27DB-BD31-4B8C-83A1-F6EECF244321}">
                <p14:modId xmlns:p14="http://schemas.microsoft.com/office/powerpoint/2010/main" val="3845062443"/>
              </p:ext>
            </p:extLst>
          </p:nvPr>
        </p:nvGraphicFramePr>
        <p:xfrm>
          <a:off x="321887" y="1156655"/>
          <a:ext cx="8488362" cy="68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571024" y="2311004"/>
            <a:ext cx="1460796" cy="415498"/>
          </a:xfrm>
          <a:prstGeom prst="rect">
            <a:avLst/>
          </a:prstGeom>
          <a:noFill/>
        </p:spPr>
        <p:txBody>
          <a:bodyPr wrap="square" rtlCol="0">
            <a:spAutoFit/>
          </a:bodyPr>
          <a:lstStyle/>
          <a:p>
            <a:pPr algn="ctr"/>
            <a:r>
              <a:rPr lang="de-DE" sz="1100" b="1" dirty="0" smtClean="0">
                <a:solidFill>
                  <a:schemeClr val="accent1">
                    <a:lumMod val="75000"/>
                  </a:schemeClr>
                </a:solidFill>
                <a:latin typeface="Times New Roman" panose="02020603050405020304" pitchFamily="18" charset="0"/>
                <a:cs typeface="Times New Roman" panose="02020603050405020304" pitchFamily="18" charset="0"/>
              </a:rPr>
              <a:t>INTERREG </a:t>
            </a:r>
          </a:p>
          <a:p>
            <a:pPr algn="ctr"/>
            <a:r>
              <a:rPr lang="de-DE" sz="1000" b="1" dirty="0" smtClean="0">
                <a:solidFill>
                  <a:schemeClr val="accent1">
                    <a:lumMod val="75000"/>
                  </a:schemeClr>
                </a:solidFill>
                <a:latin typeface="Times New Roman" panose="02020603050405020304" pitchFamily="18" charset="0"/>
                <a:cs typeface="Times New Roman" panose="02020603050405020304" pitchFamily="18" charset="0"/>
              </a:rPr>
              <a:t>Bodensee - Hochrhein</a:t>
            </a:r>
            <a:endParaRPr lang="de-DE" sz="10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20" name="Objekt 19"/>
          <p:cNvGraphicFramePr>
            <a:graphicFrameLocks noChangeAspect="1"/>
          </p:cNvGraphicFramePr>
          <p:nvPr>
            <p:extLst>
              <p:ext uri="{D42A27DB-BD31-4B8C-83A1-F6EECF244321}">
                <p14:modId xmlns:p14="http://schemas.microsoft.com/office/powerpoint/2010/main" val="2519765607"/>
              </p:ext>
            </p:extLst>
          </p:nvPr>
        </p:nvGraphicFramePr>
        <p:xfrm>
          <a:off x="2519689" y="2121971"/>
          <a:ext cx="931300" cy="830294"/>
        </p:xfrm>
        <a:graphic>
          <a:graphicData uri="http://schemas.openxmlformats.org/presentationml/2006/ole">
            <mc:AlternateContent xmlns:mc="http://schemas.openxmlformats.org/markup-compatibility/2006">
              <mc:Choice xmlns:v="urn:schemas-microsoft-com:vml" Requires="v">
                <p:oleObj spid="_x0000_s3148" r:id="rId8" imgW="6062703" imgH="3726756" progId="WangImage.Document">
                  <p:embed/>
                </p:oleObj>
              </mc:Choice>
              <mc:Fallback>
                <p:oleObj r:id="rId8" imgW="6062703" imgH="3726756" progId="WangImage.Document">
                  <p:embed/>
                  <p:pic>
                    <p:nvPicPr>
                      <p:cNvPr id="21" name="Objek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9689" y="2121971"/>
                        <a:ext cx="931300" cy="830294"/>
                      </a:xfrm>
                      <a:prstGeom prst="rect">
                        <a:avLst/>
                      </a:prstGeom>
                      <a:noFill/>
                    </p:spPr>
                  </p:pic>
                </p:oleObj>
              </mc:Fallback>
            </mc:AlternateContent>
          </a:graphicData>
        </a:graphic>
      </p:graphicFrame>
      <p:pic>
        <p:nvPicPr>
          <p:cNvPr id="22" name="Picture 12" descr="R:\Interreg\INTERREG VI\1 VB\Programmierung Interreg VI\03 Veranstaltungen\18-01-29 Brüssel - Delegationsreise IBK\Interreg II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1773" y="2311004"/>
            <a:ext cx="1396524" cy="461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Interreg\INTERREG IV\IV-1 VB\01 ÖA\04 CD\3 Logo und Wappen\2 Interreg\logo RZ.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3931" y="2298161"/>
            <a:ext cx="1225924" cy="441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R:\Interreg\INTERREG V\1 VB\01 ÖA\03 Corporate Design, Logos\2 Logos und Wappen\02 Programm\Interreg V - Logo farbig, hohe Auflösun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0626" y="2310659"/>
            <a:ext cx="1103661" cy="4529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485578" y="2894549"/>
            <a:ext cx="8280050" cy="1461939"/>
          </a:xfrm>
          <a:prstGeom prst="rect">
            <a:avLst/>
          </a:prstGeom>
          <a:noFill/>
        </p:spPr>
        <p:txBody>
          <a:bodyPr wrap="square" rtlCol="0">
            <a:spAutoFit/>
          </a:bodyPr>
          <a:lstStyle/>
          <a:p>
            <a:r>
              <a:rPr lang="de-DE" sz="1400" b="1" dirty="0" smtClean="0"/>
              <a:t>Die </a:t>
            </a:r>
            <a:r>
              <a:rPr lang="de-DE" sz="1400" b="1" dirty="0"/>
              <a:t>diesjährige Jahresinformationsveranstaltung von Interreg Alpenrhein-Bodensee-Hochrhein stand unter dem Motto „30 Jahre Interreg“. Herr Regierungspräsident Tappeser eröffnete die digitale Veranstaltung mit über 120 Teilnehmern am </a:t>
            </a:r>
            <a:r>
              <a:rPr lang="de-DE" sz="1400" b="1" dirty="0" smtClean="0"/>
              <a:t>02.12.2020</a:t>
            </a:r>
            <a:r>
              <a:rPr lang="de-DE" sz="1400" b="1" dirty="0"/>
              <a:t> </a:t>
            </a:r>
            <a:r>
              <a:rPr lang="de-DE" sz="1400" b="1" dirty="0" smtClean="0"/>
              <a:t>mit einem Grußwort. In </a:t>
            </a:r>
            <a:r>
              <a:rPr lang="de-DE" sz="1400" b="1" dirty="0"/>
              <a:t>bislang 30 Jahren konnten </a:t>
            </a:r>
            <a:r>
              <a:rPr lang="de-DE" sz="1400" b="1" dirty="0" smtClean="0"/>
              <a:t>ca. 243 </a:t>
            </a:r>
            <a:r>
              <a:rPr lang="de-DE" sz="1400" b="1" dirty="0"/>
              <a:t>Millionen € in 464 grenzüberschreitende Projekte in der Programmregion investiert werden. 5 dieser Projekte wurden im Rahmen der Jahresinformationsveranstaltung exemplarisch vorgestellt. </a:t>
            </a:r>
            <a:endParaRPr lang="de-DE" sz="1400" b="1" dirty="0" smtClean="0"/>
          </a:p>
          <a:p>
            <a:endParaRPr lang="de-DE" sz="500" b="1" dirty="0" smtClean="0"/>
          </a:p>
          <a:p>
            <a:pPr algn="ctr"/>
            <a:r>
              <a:rPr lang="de-DE" sz="1400" i="1" dirty="0" smtClean="0"/>
              <a:t>Infos </a:t>
            </a:r>
            <a:r>
              <a:rPr lang="de-DE" sz="1400" i="1" dirty="0"/>
              <a:t>hierzu gibt es auf www.Interreg.org</a:t>
            </a:r>
            <a:r>
              <a:rPr lang="de-DE" sz="1400" i="1" dirty="0" smtClean="0"/>
              <a:t>.</a:t>
            </a:r>
            <a:endParaRPr lang="de-DE" sz="1400" dirty="0"/>
          </a:p>
        </p:txBody>
      </p:sp>
      <p:pic>
        <p:nvPicPr>
          <p:cNvPr id="25" name="Grafik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2895" y="124357"/>
            <a:ext cx="972010" cy="947242"/>
          </a:xfrm>
          <a:prstGeom prst="rect">
            <a:avLst/>
          </a:prstGeom>
        </p:spPr>
      </p:pic>
      <p:sp>
        <p:nvSpPr>
          <p:cNvPr id="18" name="Textfeld 17"/>
          <p:cNvSpPr txBox="1"/>
          <p:nvPr/>
        </p:nvSpPr>
        <p:spPr>
          <a:xfrm>
            <a:off x="3084346" y="305445"/>
            <a:ext cx="3082514" cy="584775"/>
          </a:xfrm>
          <a:prstGeom prst="rect">
            <a:avLst/>
          </a:prstGeom>
          <a:noFill/>
        </p:spPr>
        <p:txBody>
          <a:bodyPr wrap="square" rtlCol="0">
            <a:spAutoFit/>
          </a:bodyPr>
          <a:lstStyle/>
          <a:p>
            <a:r>
              <a:rPr lang="de-DE" sz="3200" dirty="0" smtClean="0"/>
              <a:t>30 Jahre Interreg</a:t>
            </a:r>
            <a:endParaRPr lang="de-DE" sz="3200" dirty="0"/>
          </a:p>
        </p:txBody>
      </p:sp>
    </p:spTree>
    <p:extLst>
      <p:ext uri="{BB962C8B-B14F-4D97-AF65-F5344CB8AC3E}">
        <p14:creationId xmlns:p14="http://schemas.microsoft.com/office/powerpoint/2010/main" val="3417032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Segoe UI Semibold" panose="020B0702040204020203" pitchFamily="34" charset="0"/>
                <a:cs typeface="Segoe UI Semibold" panose="020B0702040204020203" pitchFamily="34" charset="0"/>
              </a:rPr>
              <a:t>30 Jahre Interreg – Rückblick </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sz="1800" dirty="0" smtClean="0"/>
              <a:t>Entwicklung des Programmgebiets</a:t>
            </a:r>
            <a:endParaRPr lang="de-DE" sz="1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819" y="1593995"/>
            <a:ext cx="2514051" cy="244800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084" y="1469797"/>
            <a:ext cx="2429186" cy="2696397"/>
          </a:xfrm>
          <a:prstGeom prst="rect">
            <a:avLst/>
          </a:prstGeom>
        </p:spPr>
      </p:pic>
      <p:pic>
        <p:nvPicPr>
          <p:cNvPr id="7" name="Grafik 6"/>
          <p:cNvPicPr>
            <a:picLocks noChangeAspect="1"/>
          </p:cNvPicPr>
          <p:nvPr/>
        </p:nvPicPr>
        <p:blipFill>
          <a:blip r:embed="rId4">
            <a:extLst>
              <a:ext uri="{BEBA8EAE-BF5A-486C-A8C5-ECC9F3942E4B}">
                <a14:imgProps xmlns:a14="http://schemas.microsoft.com/office/drawing/2010/main">
                  <a14:imgLayer r:embed="rId5">
                    <a14:imgEffect>
                      <a14:backgroundRemoval t="3606" b="100000" l="9507" r="89965"/>
                    </a14:imgEffect>
                  </a14:imgLayer>
                </a14:imgProps>
              </a:ext>
            </a:extLst>
          </a:blip>
          <a:stretch>
            <a:fillRect/>
          </a:stretch>
        </p:blipFill>
        <p:spPr>
          <a:xfrm>
            <a:off x="-1237" y="1531901"/>
            <a:ext cx="3512029" cy="2572190"/>
          </a:xfrm>
          <a:prstGeom prst="rect">
            <a:avLst/>
          </a:prstGeom>
        </p:spPr>
      </p:pic>
      <p:sp>
        <p:nvSpPr>
          <p:cNvPr id="6" name="Pfeil nach unten 5"/>
          <p:cNvSpPr/>
          <p:nvPr/>
        </p:nvSpPr>
        <p:spPr>
          <a:xfrm>
            <a:off x="6469205" y="1925057"/>
            <a:ext cx="142718" cy="208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Pfeil nach unten 7"/>
          <p:cNvSpPr/>
          <p:nvPr/>
        </p:nvSpPr>
        <p:spPr>
          <a:xfrm rot="5400000">
            <a:off x="8940608" y="2291034"/>
            <a:ext cx="142718" cy="208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Pfeil nach unten 8"/>
          <p:cNvSpPr/>
          <p:nvPr/>
        </p:nvSpPr>
        <p:spPr>
          <a:xfrm rot="5400000">
            <a:off x="8943563" y="1957750"/>
            <a:ext cx="142718" cy="208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p:cNvSpPr txBox="1"/>
          <p:nvPr/>
        </p:nvSpPr>
        <p:spPr>
          <a:xfrm>
            <a:off x="1312022" y="3987462"/>
            <a:ext cx="1589164" cy="338554"/>
          </a:xfrm>
          <a:prstGeom prst="rect">
            <a:avLst/>
          </a:prstGeom>
          <a:noFill/>
        </p:spPr>
        <p:txBody>
          <a:bodyPr wrap="square" rtlCol="0">
            <a:spAutoFit/>
          </a:bodyPr>
          <a:lstStyle/>
          <a:p>
            <a:r>
              <a:rPr lang="de-DE" sz="1600" b="1" dirty="0" smtClean="0">
                <a:latin typeface="Segoe UI" panose="020B0502040204020203" pitchFamily="34" charset="0"/>
                <a:cs typeface="Segoe UI" panose="020B0502040204020203" pitchFamily="34" charset="0"/>
              </a:rPr>
              <a:t>Interreg III</a:t>
            </a:r>
            <a:endParaRPr lang="de-DE" sz="1600" b="1" dirty="0">
              <a:latin typeface="Segoe UI" panose="020B0502040204020203" pitchFamily="34" charset="0"/>
              <a:cs typeface="Segoe UI" panose="020B0502040204020203" pitchFamily="34" charset="0"/>
            </a:endParaRPr>
          </a:p>
        </p:txBody>
      </p:sp>
      <p:sp>
        <p:nvSpPr>
          <p:cNvPr id="11" name="Pfeil nach unten 10"/>
          <p:cNvSpPr/>
          <p:nvPr/>
        </p:nvSpPr>
        <p:spPr>
          <a:xfrm>
            <a:off x="5547185" y="1489942"/>
            <a:ext cx="142718" cy="208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unten 11"/>
          <p:cNvSpPr/>
          <p:nvPr/>
        </p:nvSpPr>
        <p:spPr>
          <a:xfrm rot="16200000">
            <a:off x="5106116" y="1811365"/>
            <a:ext cx="142718" cy="2081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7043859" y="3987462"/>
            <a:ext cx="1702849" cy="338554"/>
          </a:xfrm>
          <a:prstGeom prst="rect">
            <a:avLst/>
          </a:prstGeom>
          <a:noFill/>
        </p:spPr>
        <p:txBody>
          <a:bodyPr wrap="square" rtlCol="0">
            <a:spAutoFit/>
          </a:bodyPr>
          <a:lstStyle/>
          <a:p>
            <a:r>
              <a:rPr lang="de-DE" sz="1600" b="1" dirty="0" smtClean="0">
                <a:latin typeface="Segoe UI" panose="020B0502040204020203" pitchFamily="34" charset="0"/>
                <a:cs typeface="Segoe UI" panose="020B0502040204020203" pitchFamily="34" charset="0"/>
              </a:rPr>
              <a:t>Interreg V + VI</a:t>
            </a:r>
            <a:endParaRPr lang="de-DE" sz="1600" b="1" dirty="0">
              <a:latin typeface="Segoe UI" panose="020B0502040204020203" pitchFamily="34" charset="0"/>
              <a:cs typeface="Segoe UI" panose="020B0502040204020203" pitchFamily="34" charset="0"/>
            </a:endParaRPr>
          </a:p>
        </p:txBody>
      </p:sp>
      <p:sp>
        <p:nvSpPr>
          <p:cNvPr id="14" name="Textfeld 13"/>
          <p:cNvSpPr txBox="1"/>
          <p:nvPr/>
        </p:nvSpPr>
        <p:spPr>
          <a:xfrm>
            <a:off x="4278840" y="3972073"/>
            <a:ext cx="1589164" cy="338554"/>
          </a:xfrm>
          <a:prstGeom prst="rect">
            <a:avLst/>
          </a:prstGeom>
          <a:noFill/>
        </p:spPr>
        <p:txBody>
          <a:bodyPr wrap="square" rtlCol="0">
            <a:spAutoFit/>
          </a:bodyPr>
          <a:lstStyle/>
          <a:p>
            <a:r>
              <a:rPr lang="de-DE" sz="1600" b="1" dirty="0" smtClean="0">
                <a:latin typeface="Segoe UI" panose="020B0502040204020203" pitchFamily="34" charset="0"/>
                <a:cs typeface="Segoe UI" panose="020B0502040204020203" pitchFamily="34" charset="0"/>
              </a:rPr>
              <a:t>Interreg IV</a:t>
            </a:r>
            <a:endParaRPr lang="de-DE"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6466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5982814" y="904444"/>
            <a:ext cx="1356679" cy="2820235"/>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1912777" y="908926"/>
            <a:ext cx="1356679" cy="2820235"/>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p:nvSpPr>
        <p:spPr>
          <a:xfrm>
            <a:off x="0" y="4107450"/>
            <a:ext cx="9144000" cy="103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latin typeface="Segoe UI Semibold" panose="020B0702040204020203" pitchFamily="34" charset="0"/>
                <a:cs typeface="Segoe UI Semibold" panose="020B0702040204020203" pitchFamily="34" charset="0"/>
              </a:rPr>
              <a:t>Entwicklung Fördervolumen</a:t>
            </a:r>
            <a:endParaRPr lang="de-DE" dirty="0">
              <a:latin typeface="Segoe UI Semibold" panose="020B0702040204020203" pitchFamily="34" charset="0"/>
              <a:cs typeface="Segoe UI Semibold" panose="020B0702040204020203" pitchFamily="34" charset="0"/>
            </a:endParaRPr>
          </a:p>
        </p:txBody>
      </p:sp>
      <p:sp>
        <p:nvSpPr>
          <p:cNvPr id="5" name="Rechteck 4"/>
          <p:cNvSpPr/>
          <p:nvPr/>
        </p:nvSpPr>
        <p:spPr>
          <a:xfrm>
            <a:off x="543671" y="908926"/>
            <a:ext cx="1356679" cy="2820235"/>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8" descr="R:\Interreg\INTERREG IV\IV-1 VB\01 ÖA\04 CD\3 Logo und Wappen\2 Interreg\logo R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513" y="4221973"/>
            <a:ext cx="1225924" cy="441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R:\Interreg\INTERREG V\1 VB\01 ÖA\03 Corporate Design, Logos\2 Logos und Wappen\02 Programm\Interreg V - Logo farbig, hohe Auflösu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361" y="4234472"/>
            <a:ext cx="1013317" cy="4158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Interreg\INTERREG VI\1 VB\Programmierung Interreg VI\03 Veranstaltungen\18-01-29 Brüssel - Delegationsreise IBK\Interreg II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457" y="4265186"/>
            <a:ext cx="1396524" cy="46126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552297" y="3724681"/>
            <a:ext cx="1348053" cy="406622"/>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chemeClr val="tx1">
                    <a:lumMod val="65000"/>
                    <a:lumOff val="35000"/>
                  </a:schemeClr>
                </a:solidFill>
                <a:latin typeface="Arial" panose="020B0604020202020204" pitchFamily="34" charset="0"/>
                <a:cs typeface="Arial" panose="020B0604020202020204" pitchFamily="34" charset="0"/>
              </a:rPr>
              <a:t>1991 - 1993</a:t>
            </a:r>
            <a:endParaRPr lang="de-DE"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hteck 13"/>
          <p:cNvSpPr/>
          <p:nvPr/>
        </p:nvSpPr>
        <p:spPr>
          <a:xfrm>
            <a:off x="1912777" y="3724682"/>
            <a:ext cx="1356679" cy="406622"/>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lumMod val="65000"/>
                    <a:lumOff val="35000"/>
                  </a:schemeClr>
                </a:solidFill>
                <a:latin typeface="Arial" panose="020B0604020202020204" pitchFamily="34" charset="0"/>
                <a:cs typeface="Arial" panose="020B0604020202020204" pitchFamily="34" charset="0"/>
              </a:rPr>
              <a:t>1994 - 1999</a:t>
            </a:r>
          </a:p>
        </p:txBody>
      </p:sp>
      <p:sp>
        <p:nvSpPr>
          <p:cNvPr id="15" name="Rechteck 14"/>
          <p:cNvSpPr/>
          <p:nvPr/>
        </p:nvSpPr>
        <p:spPr>
          <a:xfrm>
            <a:off x="3269456" y="3724681"/>
            <a:ext cx="1356679" cy="406622"/>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lumMod val="65000"/>
                    <a:lumOff val="35000"/>
                  </a:schemeClr>
                </a:solidFill>
                <a:latin typeface="Arial" panose="020B0604020202020204" pitchFamily="34" charset="0"/>
                <a:cs typeface="Arial" panose="020B0604020202020204" pitchFamily="34" charset="0"/>
              </a:rPr>
              <a:t>2000 - 2006</a:t>
            </a:r>
          </a:p>
        </p:txBody>
      </p:sp>
      <p:sp>
        <p:nvSpPr>
          <p:cNvPr id="16" name="Rechteck 15"/>
          <p:cNvSpPr/>
          <p:nvPr/>
        </p:nvSpPr>
        <p:spPr>
          <a:xfrm>
            <a:off x="4626135" y="3724677"/>
            <a:ext cx="1356679" cy="406622"/>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lumMod val="65000"/>
                    <a:lumOff val="35000"/>
                  </a:schemeClr>
                </a:solidFill>
                <a:latin typeface="Arial" panose="020B0604020202020204" pitchFamily="34" charset="0"/>
                <a:cs typeface="Arial" panose="020B0604020202020204" pitchFamily="34" charset="0"/>
              </a:rPr>
              <a:t>2007 - 2013</a:t>
            </a:r>
          </a:p>
        </p:txBody>
      </p:sp>
      <p:sp>
        <p:nvSpPr>
          <p:cNvPr id="17" name="Rechteck 16"/>
          <p:cNvSpPr/>
          <p:nvPr/>
        </p:nvSpPr>
        <p:spPr>
          <a:xfrm>
            <a:off x="5982814" y="3729160"/>
            <a:ext cx="1358411" cy="406622"/>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lumMod val="65000"/>
                    <a:lumOff val="35000"/>
                  </a:schemeClr>
                </a:solidFill>
                <a:latin typeface="Arial" panose="020B0604020202020204" pitchFamily="34" charset="0"/>
                <a:cs typeface="Arial" panose="020B0604020202020204" pitchFamily="34" charset="0"/>
              </a:rPr>
              <a:t>2014 - 2020</a:t>
            </a:r>
          </a:p>
        </p:txBody>
      </p:sp>
      <p:sp>
        <p:nvSpPr>
          <p:cNvPr id="20"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21" name="Objekt 20"/>
          <p:cNvGraphicFramePr>
            <a:graphicFrameLocks noChangeAspect="1"/>
          </p:cNvGraphicFramePr>
          <p:nvPr>
            <p:extLst/>
          </p:nvPr>
        </p:nvGraphicFramePr>
        <p:xfrm>
          <a:off x="2125466" y="4158624"/>
          <a:ext cx="931300" cy="830294"/>
        </p:xfrm>
        <a:graphic>
          <a:graphicData uri="http://schemas.openxmlformats.org/presentationml/2006/ole">
            <mc:AlternateContent xmlns:mc="http://schemas.openxmlformats.org/markup-compatibility/2006">
              <mc:Choice xmlns:v="urn:schemas-microsoft-com:vml" Requires="v">
                <p:oleObj spid="_x0000_s1104" r:id="rId7" imgW="6062703" imgH="3726756" progId="WangImage.Document">
                  <p:embed/>
                </p:oleObj>
              </mc:Choice>
              <mc:Fallback>
                <p:oleObj r:id="rId7" imgW="6062703" imgH="3726756" progId="WangImage.Document">
                  <p:embed/>
                  <p:pic>
                    <p:nvPicPr>
                      <p:cNvPr id="21" name="Objek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5466" y="4158624"/>
                        <a:ext cx="931300" cy="830294"/>
                      </a:xfrm>
                      <a:prstGeom prst="rect">
                        <a:avLst/>
                      </a:prstGeom>
                      <a:noFill/>
                    </p:spPr>
                  </p:pic>
                </p:oleObj>
              </mc:Fallback>
            </mc:AlternateContent>
          </a:graphicData>
        </a:graphic>
      </p:graphicFrame>
      <p:sp>
        <p:nvSpPr>
          <p:cNvPr id="22" name="Textfeld 21"/>
          <p:cNvSpPr txBox="1"/>
          <p:nvPr/>
        </p:nvSpPr>
        <p:spPr>
          <a:xfrm>
            <a:off x="517017" y="4234816"/>
            <a:ext cx="1460796" cy="415498"/>
          </a:xfrm>
          <a:prstGeom prst="rect">
            <a:avLst/>
          </a:prstGeom>
          <a:noFill/>
        </p:spPr>
        <p:txBody>
          <a:bodyPr wrap="square" rtlCol="0">
            <a:spAutoFit/>
          </a:bodyPr>
          <a:lstStyle/>
          <a:p>
            <a:pPr algn="ctr"/>
            <a:r>
              <a:rPr lang="de-DE" sz="1100" b="1" dirty="0" smtClean="0">
                <a:solidFill>
                  <a:schemeClr val="accent1">
                    <a:lumMod val="75000"/>
                  </a:schemeClr>
                </a:solidFill>
                <a:latin typeface="Times New Roman" panose="02020603050405020304" pitchFamily="18" charset="0"/>
                <a:cs typeface="Times New Roman" panose="02020603050405020304" pitchFamily="18" charset="0"/>
              </a:rPr>
              <a:t>INTERREG </a:t>
            </a:r>
          </a:p>
          <a:p>
            <a:pPr algn="ctr"/>
            <a:r>
              <a:rPr lang="de-DE" sz="1000" b="1" dirty="0" smtClean="0">
                <a:solidFill>
                  <a:schemeClr val="accent1">
                    <a:lumMod val="75000"/>
                  </a:schemeClr>
                </a:solidFill>
                <a:latin typeface="Times New Roman" panose="02020603050405020304" pitchFamily="18" charset="0"/>
                <a:cs typeface="Times New Roman" panose="02020603050405020304" pitchFamily="18" charset="0"/>
              </a:rPr>
              <a:t>Bodensee - Hochrhein</a:t>
            </a:r>
            <a:endParaRPr lang="de-DE"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Rechteck 23"/>
          <p:cNvSpPr/>
          <p:nvPr/>
        </p:nvSpPr>
        <p:spPr>
          <a:xfrm>
            <a:off x="3269456" y="904447"/>
            <a:ext cx="1356679" cy="2820235"/>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echteck 25"/>
          <p:cNvSpPr/>
          <p:nvPr/>
        </p:nvSpPr>
        <p:spPr>
          <a:xfrm>
            <a:off x="4626135" y="904446"/>
            <a:ext cx="1356679" cy="2820235"/>
          </a:xfrm>
          <a:prstGeom prst="rect">
            <a:avLst/>
          </a:prstGeom>
          <a:solidFill>
            <a:schemeClr val="bg1">
              <a:lumMod val="9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27"/>
          <p:cNvSpPr/>
          <p:nvPr/>
        </p:nvSpPr>
        <p:spPr>
          <a:xfrm>
            <a:off x="7341225" y="904443"/>
            <a:ext cx="1356679" cy="2820235"/>
          </a:xfrm>
          <a:prstGeom prst="rect">
            <a:avLst/>
          </a:prstGeom>
          <a:solidFill>
            <a:srgbClr val="FFFFCC"/>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echteck 28"/>
          <p:cNvSpPr/>
          <p:nvPr/>
        </p:nvSpPr>
        <p:spPr>
          <a:xfrm>
            <a:off x="7341225" y="3729160"/>
            <a:ext cx="1358411" cy="406622"/>
          </a:xfrm>
          <a:prstGeom prst="rect">
            <a:avLst/>
          </a:prstGeom>
          <a:solidFill>
            <a:srgbClr val="FFFFCC"/>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chemeClr val="tx1">
                    <a:lumMod val="65000"/>
                    <a:lumOff val="35000"/>
                  </a:schemeClr>
                </a:solidFill>
                <a:latin typeface="Arial" panose="020B0604020202020204" pitchFamily="34" charset="0"/>
                <a:cs typeface="Arial" panose="020B0604020202020204" pitchFamily="34" charset="0"/>
              </a:rPr>
              <a:t>2021 - 2027</a:t>
            </a:r>
            <a:endParaRPr lang="de-DE" sz="12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36" name="Diagramm 35"/>
          <p:cNvGraphicFramePr>
            <a:graphicFrameLocks/>
          </p:cNvGraphicFramePr>
          <p:nvPr>
            <p:extLst>
              <p:ext uri="{D42A27DB-BD31-4B8C-83A1-F6EECF244321}">
                <p14:modId xmlns:p14="http://schemas.microsoft.com/office/powerpoint/2010/main" val="3986760468"/>
              </p:ext>
            </p:extLst>
          </p:nvPr>
        </p:nvGraphicFramePr>
        <p:xfrm>
          <a:off x="92365" y="595624"/>
          <a:ext cx="7248859" cy="415407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26931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3158" y="2164344"/>
            <a:ext cx="6966283" cy="1037868"/>
          </a:xfrm>
        </p:spPr>
        <p:txBody>
          <a:bodyPr/>
          <a:lstStyle/>
          <a:p>
            <a:r>
              <a:rPr lang="de-DE" sz="4400" dirty="0" smtClean="0">
                <a:latin typeface="Segoe UI Semibold" panose="020B0702040204020203" pitchFamily="34" charset="0"/>
                <a:cs typeface="Segoe UI Semibold" panose="020B0702040204020203" pitchFamily="34" charset="0"/>
              </a:rPr>
              <a:t>AUSBLICK INTERREG VI</a:t>
            </a:r>
            <a:endParaRPr lang="de-DE" sz="44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3664175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latin typeface="Segoe UI Semibold" panose="020B0702040204020203" pitchFamily="34" charset="0"/>
                <a:cs typeface="Segoe UI Semibold" panose="020B0702040204020203" pitchFamily="34" charset="0"/>
              </a:rPr>
              <a:t>Programmierung Interreg VI</a:t>
            </a:r>
            <a:endParaRPr lang="de-DE" sz="2400"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a:xfrm>
            <a:off x="323269" y="1188528"/>
            <a:ext cx="8488731" cy="3147237"/>
          </a:xfrm>
        </p:spPr>
        <p:txBody>
          <a:bodyPr/>
          <a:lstStyle/>
          <a:p>
            <a:pPr marL="342900" indent="-342900">
              <a:buFont typeface="Arial" panose="020B0604020202020204" pitchFamily="34" charset="0"/>
              <a:buChar char="•"/>
            </a:pPr>
            <a:r>
              <a:rPr lang="de-DE" sz="2000" dirty="0"/>
              <a:t>B</a:t>
            </a:r>
            <a:r>
              <a:rPr lang="de-DE" sz="2000" dirty="0" smtClean="0"/>
              <a:t>is Ende 2020 bereits 8 Sitzungen der international besetzten Programmierungsgruppe</a:t>
            </a:r>
          </a:p>
          <a:p>
            <a:pPr marL="342900" indent="-342900">
              <a:buFont typeface="Arial" panose="020B0604020202020204" pitchFamily="34" charset="0"/>
              <a:buChar char="•"/>
            </a:pPr>
            <a:r>
              <a:rPr lang="de-DE" sz="2000" dirty="0"/>
              <a:t>D</a:t>
            </a:r>
            <a:r>
              <a:rPr lang="de-DE" sz="2000" dirty="0" smtClean="0"/>
              <a:t>ie 9. Sitzung der Programmierungsgruppe ist für das Frühjahr 2021 vorgesehen</a:t>
            </a:r>
          </a:p>
          <a:p>
            <a:pPr marL="342900" indent="-342900">
              <a:buFont typeface="Arial" panose="020B0604020202020204" pitchFamily="34" charset="0"/>
              <a:buChar char="•"/>
            </a:pPr>
            <a:r>
              <a:rPr lang="de-DE" sz="2000" dirty="0" smtClean="0"/>
              <a:t>Öffentlicher Onlinefragebogen und 3 öffentliche Webinare zur Programmierung</a:t>
            </a:r>
          </a:p>
          <a:p>
            <a:pPr marL="342900" indent="-342900">
              <a:buFont typeface="Arial" panose="020B0604020202020204" pitchFamily="34" charset="0"/>
              <a:buChar char="•"/>
            </a:pPr>
            <a:r>
              <a:rPr lang="de-DE" sz="2000" dirty="0"/>
              <a:t>E</a:t>
            </a:r>
            <a:r>
              <a:rPr lang="de-DE" sz="2000" dirty="0" smtClean="0"/>
              <a:t>rster Programmentwurf wurde im Sommer 2020 an die Europäische Kommission gesandt</a:t>
            </a:r>
          </a:p>
          <a:p>
            <a:pPr marL="342900" indent="-342900">
              <a:buFont typeface="Arial" panose="020B0604020202020204" pitchFamily="34" charset="0"/>
              <a:buChar char="•"/>
            </a:pPr>
            <a:r>
              <a:rPr lang="de-DE" sz="2000" dirty="0" smtClean="0">
                <a:solidFill>
                  <a:srgbClr val="FF0000"/>
                </a:solidFill>
              </a:rPr>
              <a:t>Aktueller Stand des Programmentwurfs: 19.11.2020 (Version 2.1)</a:t>
            </a:r>
            <a:endParaRPr lang="de-DE" sz="2000" dirty="0">
              <a:solidFill>
                <a:srgbClr val="FF0000"/>
              </a:solidFill>
            </a:endParaRPr>
          </a:p>
        </p:txBody>
      </p:sp>
    </p:spTree>
    <p:extLst>
      <p:ext uri="{BB962C8B-B14F-4D97-AF65-F5344CB8AC3E}">
        <p14:creationId xmlns:p14="http://schemas.microsoft.com/office/powerpoint/2010/main" val="1186636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846" y="443671"/>
            <a:ext cx="8188406" cy="559161"/>
          </a:xfrm>
        </p:spPr>
        <p:txBody>
          <a:bodyPr/>
          <a:lstStyle/>
          <a:p>
            <a:r>
              <a:rPr lang="de-DE" sz="2400" dirty="0" smtClean="0">
                <a:latin typeface="Segoe UI Semibold" panose="020B0702040204020203" pitchFamily="34" charset="0"/>
                <a:cs typeface="Segoe UI Semibold" panose="020B0702040204020203" pitchFamily="34" charset="0"/>
              </a:rPr>
              <a:t>Programmierung Interreg VI – Thematische Ausrichtung</a:t>
            </a:r>
            <a:endParaRPr lang="de-DE" sz="2400" dirty="0">
              <a:latin typeface="Segoe UI Semibold" panose="020B0702040204020203" pitchFamily="34" charset="0"/>
              <a:cs typeface="Segoe UI Semibold" panose="020B0702040204020203" pitchFamily="34" charset="0"/>
            </a:endParaRPr>
          </a:p>
        </p:txBody>
      </p:sp>
      <p:sp>
        <p:nvSpPr>
          <p:cNvPr id="4" name="Abgerundetes Rechteck 3"/>
          <p:cNvSpPr/>
          <p:nvPr/>
        </p:nvSpPr>
        <p:spPr>
          <a:xfrm>
            <a:off x="1698388" y="1235870"/>
            <a:ext cx="2743199" cy="1167618"/>
          </a:xfrm>
          <a:prstGeom prst="roundRect">
            <a:avLst/>
          </a:prstGeom>
          <a:solidFill>
            <a:srgbClr val="789ECD"/>
          </a:solidFill>
          <a:ln>
            <a:solidFill>
              <a:srgbClr val="789E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Abgerundetes Rechteck 4"/>
          <p:cNvSpPr/>
          <p:nvPr/>
        </p:nvSpPr>
        <p:spPr>
          <a:xfrm>
            <a:off x="4726585" y="1225570"/>
            <a:ext cx="2743199" cy="1167618"/>
          </a:xfrm>
          <a:prstGeom prst="roundRect">
            <a:avLst/>
          </a:prstGeom>
          <a:solidFill>
            <a:srgbClr val="BAC99C"/>
          </a:solidFill>
          <a:ln>
            <a:solidFill>
              <a:srgbClr val="BAC9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5"/>
          <p:cNvSpPr/>
          <p:nvPr/>
        </p:nvSpPr>
        <p:spPr>
          <a:xfrm>
            <a:off x="4726585" y="2671795"/>
            <a:ext cx="2743199" cy="1167618"/>
          </a:xfrm>
          <a:prstGeom prst="roundRect">
            <a:avLst/>
          </a:prstGeom>
          <a:solidFill>
            <a:srgbClr val="FFDE59"/>
          </a:solidFill>
          <a:ln>
            <a:solidFill>
              <a:srgbClr val="FFDE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1895335" y="1446885"/>
            <a:ext cx="2433711" cy="646331"/>
          </a:xfrm>
          <a:prstGeom prst="rect">
            <a:avLst/>
          </a:prstGeom>
          <a:noFill/>
        </p:spPr>
        <p:txBody>
          <a:bodyPr wrap="square" rtlCol="0">
            <a:spAutoFit/>
          </a:bodyPr>
          <a:lstStyle/>
          <a:p>
            <a:r>
              <a:rPr lang="de-DE" dirty="0" smtClean="0"/>
              <a:t>PZ 1 - </a:t>
            </a:r>
            <a:r>
              <a:rPr lang="de-DE" b="1" dirty="0" smtClean="0"/>
              <a:t>„Ein intelligenteres Europa“</a:t>
            </a:r>
            <a:endParaRPr lang="de-DE" dirty="0"/>
          </a:p>
        </p:txBody>
      </p:sp>
      <p:sp>
        <p:nvSpPr>
          <p:cNvPr id="8" name="Textfeld 7"/>
          <p:cNvSpPr txBox="1"/>
          <p:nvPr/>
        </p:nvSpPr>
        <p:spPr>
          <a:xfrm>
            <a:off x="4881328" y="1448308"/>
            <a:ext cx="2433711" cy="646331"/>
          </a:xfrm>
          <a:prstGeom prst="rect">
            <a:avLst/>
          </a:prstGeom>
          <a:noFill/>
        </p:spPr>
        <p:txBody>
          <a:bodyPr wrap="square" rtlCol="0">
            <a:spAutoFit/>
          </a:bodyPr>
          <a:lstStyle/>
          <a:p>
            <a:r>
              <a:rPr lang="de-DE" dirty="0" smtClean="0"/>
              <a:t>PZ 2 - </a:t>
            </a:r>
            <a:r>
              <a:rPr lang="de-DE" b="1" dirty="0"/>
              <a:t>„Ein grüneres, CO2-armes Europa“ </a:t>
            </a:r>
            <a:endParaRPr lang="de-DE" dirty="0"/>
          </a:p>
        </p:txBody>
      </p:sp>
      <p:sp>
        <p:nvSpPr>
          <p:cNvPr id="9" name="Textfeld 8"/>
          <p:cNvSpPr txBox="1"/>
          <p:nvPr/>
        </p:nvSpPr>
        <p:spPr>
          <a:xfrm>
            <a:off x="4881328" y="2894533"/>
            <a:ext cx="2433711" cy="923330"/>
          </a:xfrm>
          <a:prstGeom prst="rect">
            <a:avLst/>
          </a:prstGeom>
          <a:solidFill>
            <a:srgbClr val="FFDE59"/>
          </a:solidFill>
        </p:spPr>
        <p:txBody>
          <a:bodyPr wrap="square" rtlCol="0">
            <a:spAutoFit/>
          </a:bodyPr>
          <a:lstStyle/>
          <a:p>
            <a:pPr algn="ctr"/>
            <a:r>
              <a:rPr lang="de-DE" b="1" dirty="0" smtClean="0"/>
              <a:t>Stärkung der Verwaltungszusammen-arbeit</a:t>
            </a:r>
            <a:endParaRPr lang="de-DE" b="1" dirty="0"/>
          </a:p>
        </p:txBody>
      </p:sp>
      <p:sp>
        <p:nvSpPr>
          <p:cNvPr id="10" name="Abgerundetes Rechteck 9"/>
          <p:cNvSpPr/>
          <p:nvPr/>
        </p:nvSpPr>
        <p:spPr>
          <a:xfrm>
            <a:off x="1698388" y="2686269"/>
            <a:ext cx="2743199" cy="116761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1853131" y="2848831"/>
            <a:ext cx="2433711" cy="923330"/>
          </a:xfrm>
          <a:prstGeom prst="rect">
            <a:avLst/>
          </a:prstGeom>
          <a:noFill/>
        </p:spPr>
        <p:txBody>
          <a:bodyPr wrap="square" rtlCol="0">
            <a:spAutoFit/>
          </a:bodyPr>
          <a:lstStyle/>
          <a:p>
            <a:r>
              <a:rPr lang="de-DE" dirty="0" smtClean="0"/>
              <a:t>PZ 3 - </a:t>
            </a:r>
            <a:r>
              <a:rPr lang="de-DE" b="1" dirty="0" smtClean="0"/>
              <a:t>„Kultur, Tourismus, Bildung, Gesundheit“ </a:t>
            </a:r>
            <a:endParaRPr lang="de-DE" dirty="0"/>
          </a:p>
        </p:txBody>
      </p:sp>
    </p:spTree>
    <p:extLst>
      <p:ext uri="{BB962C8B-B14F-4D97-AF65-F5344CB8AC3E}">
        <p14:creationId xmlns:p14="http://schemas.microsoft.com/office/powerpoint/2010/main" val="2825216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833" y="398463"/>
            <a:ext cx="7772400" cy="559161"/>
          </a:xfrm>
        </p:spPr>
        <p:txBody>
          <a:bodyPr/>
          <a:lstStyle/>
          <a:p>
            <a:r>
              <a:rPr lang="de-DE" dirty="0" smtClean="0">
                <a:latin typeface="Segoe UI Semibold" panose="020B0702040204020203" pitchFamily="34" charset="0"/>
                <a:cs typeface="Segoe UI Semibold" panose="020B0702040204020203" pitchFamily="34" charset="0"/>
              </a:rPr>
              <a:t>Technische Informationen</a:t>
            </a:r>
            <a:endParaRPr lang="de-DE" dirty="0">
              <a:latin typeface="Segoe UI Semibold" panose="020B0702040204020203" pitchFamily="34" charset="0"/>
              <a:cs typeface="Segoe UI Semibold" panose="020B0702040204020203" pitchFamily="34" charset="0"/>
            </a:endParaRPr>
          </a:p>
        </p:txBody>
      </p:sp>
      <p:pic>
        <p:nvPicPr>
          <p:cNvPr id="4" name="Inhaltsplatzhalter 3"/>
          <p:cNvPicPr>
            <a:picLocks noGrp="1" noChangeAspect="1"/>
          </p:cNvPicPr>
          <p:nvPr>
            <p:ph sz="quarter" idx="10"/>
          </p:nvPr>
        </p:nvPicPr>
        <p:blipFill>
          <a:blip r:embed="rId2"/>
          <a:stretch>
            <a:fillRect/>
          </a:stretch>
        </p:blipFill>
        <p:spPr>
          <a:xfrm>
            <a:off x="470191" y="2329923"/>
            <a:ext cx="2571183" cy="1456911"/>
          </a:xfrm>
          <a:prstGeom prst="rect">
            <a:avLst/>
          </a:prstGeom>
        </p:spPr>
      </p:pic>
      <p:sp>
        <p:nvSpPr>
          <p:cNvPr id="6" name="Textfeld 5"/>
          <p:cNvSpPr txBox="1"/>
          <p:nvPr/>
        </p:nvSpPr>
        <p:spPr>
          <a:xfrm>
            <a:off x="643918" y="1043609"/>
            <a:ext cx="2397456" cy="1200329"/>
          </a:xfrm>
          <a:prstGeom prst="rect">
            <a:avLst/>
          </a:prstGeom>
          <a:noFill/>
        </p:spPr>
        <p:txBody>
          <a:bodyPr wrap="square" rtlCol="0">
            <a:spAutoFit/>
          </a:bodyPr>
          <a:lstStyle/>
          <a:p>
            <a:r>
              <a:rPr lang="de-DE" dirty="0" smtClean="0"/>
              <a:t>Bitte schalten Sie für den Start Ihr Mikrofon auf stumm und die Videokamera aus</a:t>
            </a:r>
            <a:endParaRPr lang="de-DE" dirty="0"/>
          </a:p>
        </p:txBody>
      </p:sp>
      <p:sp>
        <p:nvSpPr>
          <p:cNvPr id="7" name="Textfeld 6"/>
          <p:cNvSpPr txBox="1"/>
          <p:nvPr/>
        </p:nvSpPr>
        <p:spPr>
          <a:xfrm>
            <a:off x="3738301" y="1418921"/>
            <a:ext cx="2397456" cy="2031325"/>
          </a:xfrm>
          <a:prstGeom prst="rect">
            <a:avLst/>
          </a:prstGeom>
          <a:noFill/>
        </p:spPr>
        <p:txBody>
          <a:bodyPr wrap="square" rtlCol="0">
            <a:spAutoFit/>
          </a:bodyPr>
          <a:lstStyle/>
          <a:p>
            <a:r>
              <a:rPr lang="de-DE" dirty="0" smtClean="0"/>
              <a:t>Fragen können Sie ab dem </a:t>
            </a:r>
            <a:r>
              <a:rPr lang="de-DE" dirty="0" smtClean="0">
                <a:solidFill>
                  <a:srgbClr val="FF0000"/>
                </a:solidFill>
              </a:rPr>
              <a:t>TOP Offene Fragen </a:t>
            </a:r>
            <a:r>
              <a:rPr lang="de-DE" dirty="0" smtClean="0"/>
              <a:t>in den Öffentlichen Chat schreiben oder wenn Sie dazu aufgefordert werden via Mikrofon stellen</a:t>
            </a:r>
            <a:endParaRPr lang="de-DE" dirty="0"/>
          </a:p>
        </p:txBody>
      </p:sp>
      <p:pic>
        <p:nvPicPr>
          <p:cNvPr id="9" name="Grafik 8"/>
          <p:cNvPicPr>
            <a:picLocks noChangeAspect="1"/>
          </p:cNvPicPr>
          <p:nvPr/>
        </p:nvPicPr>
        <p:blipFill>
          <a:blip r:embed="rId3"/>
          <a:stretch>
            <a:fillRect/>
          </a:stretch>
        </p:blipFill>
        <p:spPr>
          <a:xfrm>
            <a:off x="6028941" y="859760"/>
            <a:ext cx="1801230" cy="2940326"/>
          </a:xfrm>
          <a:prstGeom prst="rect">
            <a:avLst/>
          </a:prstGeom>
        </p:spPr>
      </p:pic>
    </p:spTree>
    <p:extLst>
      <p:ext uri="{BB962C8B-B14F-4D97-AF65-F5344CB8AC3E}">
        <p14:creationId xmlns:p14="http://schemas.microsoft.com/office/powerpoint/2010/main" val="4280065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430" y="391998"/>
            <a:ext cx="8123299" cy="559161"/>
          </a:xfrm>
        </p:spPr>
        <p:txBody>
          <a:bodyPr/>
          <a:lstStyle/>
          <a:p>
            <a:r>
              <a:rPr lang="de-DE" sz="2400" dirty="0" smtClean="0">
                <a:latin typeface="Segoe UI Semibold" panose="020B0702040204020203" pitchFamily="34" charset="0"/>
                <a:cs typeface="Segoe UI Semibold" panose="020B0702040204020203" pitchFamily="34" charset="0"/>
              </a:rPr>
              <a:t>Programmierung Interreg VI – Die Spezifischen Ziele (SZ)</a:t>
            </a:r>
            <a:endParaRPr lang="de-DE" sz="2400" dirty="0">
              <a:latin typeface="Segoe UI Semibold" panose="020B0702040204020203" pitchFamily="34" charset="0"/>
              <a:cs typeface="Segoe UI Semibold" panose="020B0702040204020203" pitchFamily="34" charset="0"/>
            </a:endParaRPr>
          </a:p>
        </p:txBody>
      </p:sp>
      <p:sp>
        <p:nvSpPr>
          <p:cNvPr id="4" name="Abgerundetes Rechteck 3"/>
          <p:cNvSpPr/>
          <p:nvPr/>
        </p:nvSpPr>
        <p:spPr>
          <a:xfrm>
            <a:off x="326787" y="985789"/>
            <a:ext cx="2743199" cy="1718047"/>
          </a:xfrm>
          <a:prstGeom prst="roundRect">
            <a:avLst/>
          </a:prstGeom>
          <a:solidFill>
            <a:srgbClr val="789ECD"/>
          </a:solidFill>
          <a:ln>
            <a:solidFill>
              <a:srgbClr val="789E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Abgerundetes Rechteck 4"/>
          <p:cNvSpPr/>
          <p:nvPr/>
        </p:nvSpPr>
        <p:spPr>
          <a:xfrm>
            <a:off x="312845" y="2865725"/>
            <a:ext cx="2743199" cy="1315754"/>
          </a:xfrm>
          <a:prstGeom prst="roundRect">
            <a:avLst/>
          </a:prstGeom>
          <a:solidFill>
            <a:srgbClr val="BAC99C"/>
          </a:solidFill>
          <a:ln>
            <a:solidFill>
              <a:srgbClr val="BAC9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5"/>
          <p:cNvSpPr/>
          <p:nvPr/>
        </p:nvSpPr>
        <p:spPr>
          <a:xfrm>
            <a:off x="6116523" y="959169"/>
            <a:ext cx="2743199" cy="2732552"/>
          </a:xfrm>
          <a:prstGeom prst="roundRect">
            <a:avLst/>
          </a:prstGeom>
          <a:solidFill>
            <a:srgbClr val="FFDE59"/>
          </a:solidFill>
          <a:ln>
            <a:solidFill>
              <a:srgbClr val="FFDE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460430" y="1072621"/>
            <a:ext cx="2433711" cy="1631216"/>
          </a:xfrm>
          <a:prstGeom prst="rect">
            <a:avLst/>
          </a:prstGeom>
          <a:noFill/>
        </p:spPr>
        <p:txBody>
          <a:bodyPr wrap="square" rtlCol="0">
            <a:spAutoFit/>
          </a:bodyPr>
          <a:lstStyle/>
          <a:p>
            <a:r>
              <a:rPr lang="de-DE" sz="1000" b="1" dirty="0" smtClean="0"/>
              <a:t>SZ 1: </a:t>
            </a:r>
            <a:r>
              <a:rPr lang="de-DE" sz="1000" dirty="0" smtClean="0"/>
              <a:t>Ausbau </a:t>
            </a:r>
            <a:r>
              <a:rPr lang="de-DE" sz="1000" dirty="0"/>
              <a:t>der Forschungs- und Innovationskapazitäten und der Einführung fortschrittlicher Technologien </a:t>
            </a:r>
            <a:endParaRPr lang="de-DE" sz="1000" dirty="0" smtClean="0"/>
          </a:p>
          <a:p>
            <a:endParaRPr lang="de-DE" sz="500" dirty="0" smtClean="0"/>
          </a:p>
          <a:p>
            <a:r>
              <a:rPr lang="de-DE" sz="1000" b="1" dirty="0" smtClean="0"/>
              <a:t>SZ 2: </a:t>
            </a:r>
            <a:r>
              <a:rPr lang="de-DE" sz="1000" dirty="0" smtClean="0"/>
              <a:t>Entwicklung </a:t>
            </a:r>
            <a:r>
              <a:rPr lang="de-DE" sz="1000" dirty="0"/>
              <a:t>von Kompetenzen für intelligente Spezialisierung, industriellen Wandel und </a:t>
            </a:r>
            <a:r>
              <a:rPr lang="de-DE" sz="1000" dirty="0" smtClean="0"/>
              <a:t>Unternehmertum</a:t>
            </a:r>
          </a:p>
          <a:p>
            <a:endParaRPr lang="de-DE" sz="500" dirty="0" smtClean="0"/>
          </a:p>
          <a:p>
            <a:r>
              <a:rPr lang="de-DE" sz="1000" b="1" dirty="0" smtClean="0"/>
              <a:t>SZ </a:t>
            </a:r>
            <a:r>
              <a:rPr lang="de-DE" sz="1000" b="1" dirty="0"/>
              <a:t>3</a:t>
            </a:r>
            <a:r>
              <a:rPr lang="de-DE" sz="1000" b="1" dirty="0" smtClean="0"/>
              <a:t>: </a:t>
            </a:r>
            <a:r>
              <a:rPr lang="de-DE" sz="1000" dirty="0" smtClean="0"/>
              <a:t>Nutzung </a:t>
            </a:r>
            <a:r>
              <a:rPr lang="de-DE" sz="1000" dirty="0"/>
              <a:t>der Vorteile der Digitalisierung für die Bürger, Unternehmen und </a:t>
            </a:r>
            <a:r>
              <a:rPr lang="de-DE" sz="1000" dirty="0" smtClean="0"/>
              <a:t>Regierungen</a:t>
            </a:r>
            <a:endParaRPr lang="de-DE" sz="1000" dirty="0"/>
          </a:p>
        </p:txBody>
      </p:sp>
      <p:sp>
        <p:nvSpPr>
          <p:cNvPr id="10" name="Abgerundetes Rechteck 9"/>
          <p:cNvSpPr/>
          <p:nvPr/>
        </p:nvSpPr>
        <p:spPr>
          <a:xfrm>
            <a:off x="3221655" y="959169"/>
            <a:ext cx="2743199" cy="2564433"/>
          </a:xfrm>
          <a:prstGeom prst="roundRec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p:nvSpPr>
        <p:spPr>
          <a:xfrm>
            <a:off x="544294" y="2934984"/>
            <a:ext cx="2433711" cy="1246495"/>
          </a:xfrm>
          <a:prstGeom prst="rect">
            <a:avLst/>
          </a:prstGeom>
          <a:noFill/>
        </p:spPr>
        <p:txBody>
          <a:bodyPr wrap="square" rtlCol="0">
            <a:spAutoFit/>
          </a:bodyPr>
          <a:lstStyle/>
          <a:p>
            <a:r>
              <a:rPr lang="de-DE" sz="1000" b="1" dirty="0" smtClean="0"/>
              <a:t>SZ 4: </a:t>
            </a:r>
            <a:r>
              <a:rPr lang="de-DE" sz="1000" dirty="0"/>
              <a:t>Förderung der Anpassung an den Klimawandel, der Risikoprävention und der </a:t>
            </a:r>
            <a:r>
              <a:rPr lang="de-DE" sz="1000" dirty="0" err="1" smtClean="0"/>
              <a:t>Katastrophenresilienz</a:t>
            </a:r>
            <a:endParaRPr lang="de-DE" sz="1000" dirty="0" smtClean="0"/>
          </a:p>
          <a:p>
            <a:endParaRPr lang="de-DE" sz="500" dirty="0"/>
          </a:p>
          <a:p>
            <a:r>
              <a:rPr lang="de-DE" sz="1000" b="1" dirty="0" smtClean="0"/>
              <a:t>SZ 5: </a:t>
            </a:r>
            <a:r>
              <a:rPr lang="de-DE" sz="1000" dirty="0"/>
              <a:t>Verbesserung der biologischen Vielfalt, der grünen Infrastruktur im städtischen Umfeld sowie Verringerung der Umweltverschmutzung</a:t>
            </a:r>
          </a:p>
        </p:txBody>
      </p:sp>
      <p:sp>
        <p:nvSpPr>
          <p:cNvPr id="13" name="Textfeld 12"/>
          <p:cNvSpPr txBox="1"/>
          <p:nvPr/>
        </p:nvSpPr>
        <p:spPr>
          <a:xfrm>
            <a:off x="3397500" y="1046002"/>
            <a:ext cx="2433711" cy="2477601"/>
          </a:xfrm>
          <a:prstGeom prst="rect">
            <a:avLst/>
          </a:prstGeom>
          <a:noFill/>
        </p:spPr>
        <p:txBody>
          <a:bodyPr wrap="square" rtlCol="0">
            <a:spAutoFit/>
          </a:bodyPr>
          <a:lstStyle/>
          <a:p>
            <a:r>
              <a:rPr lang="de-DE" sz="1000" b="1" dirty="0"/>
              <a:t>SZ 6: </a:t>
            </a:r>
            <a:r>
              <a:rPr lang="de-DE" sz="1000" dirty="0"/>
              <a:t>Stärkung der Rolle von Kultur und Tourismus für die wirtschaftliche Entwicklung, die soziale Eingliederung und die soziale </a:t>
            </a:r>
            <a:r>
              <a:rPr lang="de-DE" sz="1000" dirty="0" smtClean="0"/>
              <a:t>Innovation</a:t>
            </a:r>
          </a:p>
          <a:p>
            <a:endParaRPr lang="de-DE" sz="500" dirty="0" smtClean="0"/>
          </a:p>
          <a:p>
            <a:r>
              <a:rPr lang="de-DE" sz="1000" b="1" dirty="0" smtClean="0"/>
              <a:t>SZ 7: </a:t>
            </a:r>
            <a:r>
              <a:rPr lang="de-DE" sz="1000" dirty="0"/>
              <a:t>G</a:t>
            </a:r>
            <a:r>
              <a:rPr lang="de-DE" sz="1000" dirty="0" smtClean="0"/>
              <a:t>renzübergreifende </a:t>
            </a:r>
            <a:r>
              <a:rPr lang="de-DE" sz="1000" dirty="0"/>
              <a:t>Verbesserung des Zugangs zu und der Qualität der allgemeinen und beruflichen Bildung sowie des lebenslangen Lernens mit dem Ziel, das grenzübergreifend anerkannte Bildungs- und Qualifikationsniveau zu </a:t>
            </a:r>
            <a:r>
              <a:rPr lang="de-DE" sz="1000" dirty="0" smtClean="0"/>
              <a:t>verbessern</a:t>
            </a:r>
          </a:p>
          <a:p>
            <a:endParaRPr lang="de-DE" sz="500" dirty="0" smtClean="0"/>
          </a:p>
          <a:p>
            <a:r>
              <a:rPr lang="de-DE" sz="1000" b="1" dirty="0" smtClean="0"/>
              <a:t>SZ 8: </a:t>
            </a:r>
            <a:r>
              <a:rPr lang="de-DE" sz="1000" dirty="0"/>
              <a:t>G</a:t>
            </a:r>
            <a:r>
              <a:rPr lang="de-DE" sz="1000" dirty="0" smtClean="0"/>
              <a:t>renzübergreifende </a:t>
            </a:r>
            <a:r>
              <a:rPr lang="de-DE" sz="1000" dirty="0"/>
              <a:t>Verbesserung des gleichen und zeitnahen Zugangs zu einer hochwertigen, nachhaltigen und erschwinglichen </a:t>
            </a:r>
            <a:r>
              <a:rPr lang="de-DE" sz="1000" dirty="0" smtClean="0"/>
              <a:t>Gesundheitsversorgung</a:t>
            </a:r>
            <a:endParaRPr lang="de-DE" sz="1000" dirty="0"/>
          </a:p>
        </p:txBody>
      </p:sp>
      <p:sp>
        <p:nvSpPr>
          <p:cNvPr id="15" name="Textfeld 14"/>
          <p:cNvSpPr txBox="1"/>
          <p:nvPr/>
        </p:nvSpPr>
        <p:spPr>
          <a:xfrm>
            <a:off x="6320380" y="1060231"/>
            <a:ext cx="2433711" cy="2631490"/>
          </a:xfrm>
          <a:prstGeom prst="rect">
            <a:avLst/>
          </a:prstGeom>
          <a:noFill/>
        </p:spPr>
        <p:txBody>
          <a:bodyPr wrap="square" rtlCol="0">
            <a:spAutoFit/>
          </a:bodyPr>
          <a:lstStyle/>
          <a:p>
            <a:r>
              <a:rPr lang="de-DE" sz="1000" b="1" dirty="0" smtClean="0"/>
              <a:t>SZ 9: </a:t>
            </a:r>
            <a:r>
              <a:rPr lang="de-DE" sz="1000" dirty="0" smtClean="0"/>
              <a:t>Verbesserung der institutionellen </a:t>
            </a:r>
            <a:r>
              <a:rPr lang="de-DE" sz="1000" dirty="0"/>
              <a:t>Kapazität insbesondere der für die Verwaltung eines bestimmten Gebiets zuständigen Behörden sowie der </a:t>
            </a:r>
            <a:r>
              <a:rPr lang="de-DE" sz="1000" dirty="0" smtClean="0"/>
              <a:t>Beteiligten</a:t>
            </a:r>
          </a:p>
          <a:p>
            <a:endParaRPr lang="de-DE" sz="500" dirty="0" smtClean="0"/>
          </a:p>
          <a:p>
            <a:r>
              <a:rPr lang="de-DE" sz="1000" b="1" dirty="0" smtClean="0"/>
              <a:t>SZ 10: </a:t>
            </a:r>
            <a:r>
              <a:rPr lang="de-DE" sz="1000" dirty="0" smtClean="0"/>
              <a:t>Verbesserung der </a:t>
            </a:r>
            <a:r>
              <a:rPr lang="de-DE" sz="1000" dirty="0"/>
              <a:t>Effizienz der öffentlichen Verwaltungsstellen durch Förderung ihrer Zusammenarbeit auf den Gebieten Recht und Verwaltung sowie der Zusammenarbeit zwischen Bürgerinnen und Bürgern einerseits und den Institutionen andererseits mit dem Ziel der Beseitigung rechtlicher und sonstiger Hindernisse in </a:t>
            </a:r>
            <a:r>
              <a:rPr lang="de-DE" sz="1000" dirty="0" smtClean="0"/>
              <a:t>Grenzregionen</a:t>
            </a:r>
          </a:p>
          <a:p>
            <a:endParaRPr lang="de-DE" sz="500" dirty="0" smtClean="0"/>
          </a:p>
          <a:p>
            <a:r>
              <a:rPr lang="de-DE" sz="1000" b="1" dirty="0" smtClean="0"/>
              <a:t>SZ 11: </a:t>
            </a:r>
            <a:r>
              <a:rPr lang="de-DE" sz="1000" dirty="0" smtClean="0"/>
              <a:t>Bürger zu Bürger-Projekte</a:t>
            </a:r>
            <a:endParaRPr lang="de-DE" sz="1000" dirty="0"/>
          </a:p>
        </p:txBody>
      </p:sp>
    </p:spTree>
    <p:extLst>
      <p:ext uri="{BB962C8B-B14F-4D97-AF65-F5344CB8AC3E}">
        <p14:creationId xmlns:p14="http://schemas.microsoft.com/office/powerpoint/2010/main" val="356648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407" y="384398"/>
            <a:ext cx="7772400" cy="559161"/>
          </a:xfrm>
        </p:spPr>
        <p:txBody>
          <a:bodyPr/>
          <a:lstStyle/>
          <a:p>
            <a:pPr algn="ctr"/>
            <a:r>
              <a:rPr lang="de-DE" sz="2400" dirty="0" smtClean="0">
                <a:latin typeface="Segoe UI Semibold" panose="020B0702040204020203" pitchFamily="34" charset="0"/>
                <a:cs typeface="Segoe UI Semibold" panose="020B0702040204020203" pitchFamily="34" charset="0"/>
              </a:rPr>
              <a:t>Programmierung Interreg VI – Zielgruppen</a:t>
            </a:r>
            <a:endParaRPr lang="de-DE" sz="2400" dirty="0">
              <a:latin typeface="Segoe UI Semibold" panose="020B0702040204020203" pitchFamily="34" charset="0"/>
              <a:cs typeface="Segoe UI Semibold" panose="020B0702040204020203" pitchFamily="34" charset="0"/>
            </a:endParaRPr>
          </a:p>
        </p:txBody>
      </p:sp>
      <p:sp>
        <p:nvSpPr>
          <p:cNvPr id="4" name="Abgerundetes Rechteck 3"/>
          <p:cNvSpPr/>
          <p:nvPr/>
        </p:nvSpPr>
        <p:spPr>
          <a:xfrm>
            <a:off x="1547150" y="964525"/>
            <a:ext cx="2858178" cy="1368673"/>
          </a:xfrm>
          <a:prstGeom prst="roundRect">
            <a:avLst/>
          </a:prstGeom>
          <a:solidFill>
            <a:srgbClr val="789ECD"/>
          </a:solidFill>
          <a:ln>
            <a:solidFill>
              <a:srgbClr val="789E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Abgerundetes Rechteck 4"/>
          <p:cNvSpPr/>
          <p:nvPr/>
        </p:nvSpPr>
        <p:spPr>
          <a:xfrm>
            <a:off x="4718048" y="964524"/>
            <a:ext cx="2913629" cy="1368673"/>
          </a:xfrm>
          <a:prstGeom prst="roundRect">
            <a:avLst/>
          </a:prstGeom>
          <a:solidFill>
            <a:srgbClr val="BAC99C"/>
          </a:solidFill>
          <a:ln>
            <a:solidFill>
              <a:srgbClr val="BAC9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5"/>
          <p:cNvSpPr/>
          <p:nvPr/>
        </p:nvSpPr>
        <p:spPr>
          <a:xfrm>
            <a:off x="4718049" y="2515131"/>
            <a:ext cx="2913629" cy="1785104"/>
          </a:xfrm>
          <a:prstGeom prst="roundRect">
            <a:avLst/>
          </a:prstGeom>
          <a:solidFill>
            <a:srgbClr val="FFDE59"/>
          </a:solidFill>
          <a:ln>
            <a:solidFill>
              <a:srgbClr val="FFDE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1744097" y="1064085"/>
            <a:ext cx="2506286" cy="1169551"/>
          </a:xfrm>
          <a:prstGeom prst="rect">
            <a:avLst/>
          </a:prstGeom>
          <a:noFill/>
        </p:spPr>
        <p:txBody>
          <a:bodyPr wrap="square" rtlCol="0">
            <a:spAutoFit/>
          </a:bodyPr>
          <a:lstStyle/>
          <a:p>
            <a:r>
              <a:rPr lang="de-DE" sz="1400" b="1" dirty="0" smtClean="0"/>
              <a:t>Zielgruppen des PZ 1:</a:t>
            </a:r>
          </a:p>
          <a:p>
            <a:r>
              <a:rPr lang="de-DE" sz="1400" dirty="0" smtClean="0"/>
              <a:t>KMUs, Unternehmen, Cluster, Hochschulen, Forschungseinrichtungen, Bürgerinnen und Bürger, …</a:t>
            </a:r>
            <a:endParaRPr lang="de-DE" sz="1400" dirty="0"/>
          </a:p>
        </p:txBody>
      </p:sp>
      <p:sp>
        <p:nvSpPr>
          <p:cNvPr id="10" name="Abgerundetes Rechteck 9"/>
          <p:cNvSpPr/>
          <p:nvPr/>
        </p:nvSpPr>
        <p:spPr>
          <a:xfrm>
            <a:off x="1547150" y="2515131"/>
            <a:ext cx="2858177" cy="1484555"/>
          </a:xfrm>
          <a:prstGeom prst="roundRect">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p:nvSpPr>
        <p:spPr>
          <a:xfrm>
            <a:off x="4937920" y="969167"/>
            <a:ext cx="2560160" cy="1384995"/>
          </a:xfrm>
          <a:prstGeom prst="rect">
            <a:avLst/>
          </a:prstGeom>
          <a:noFill/>
        </p:spPr>
        <p:txBody>
          <a:bodyPr wrap="square" rtlCol="0">
            <a:spAutoFit/>
          </a:bodyPr>
          <a:lstStyle/>
          <a:p>
            <a:r>
              <a:rPr lang="de-DE" sz="1200" b="1" dirty="0" smtClean="0"/>
              <a:t>Zielgruppen des PZ 2:</a:t>
            </a:r>
          </a:p>
          <a:p>
            <a:r>
              <a:rPr lang="de-DE" sz="1200" dirty="0" smtClean="0"/>
              <a:t>Umweltorganisationen, Organisationen des Katastrophenschutzes, NGOs, Hochschulen, Forschungseinrichtungen, KMUs, Bürgerinnen und Bürger, …</a:t>
            </a:r>
            <a:endParaRPr lang="de-DE" sz="1200" dirty="0"/>
          </a:p>
        </p:txBody>
      </p:sp>
      <p:sp>
        <p:nvSpPr>
          <p:cNvPr id="13" name="Textfeld 12"/>
          <p:cNvSpPr txBox="1"/>
          <p:nvPr/>
        </p:nvSpPr>
        <p:spPr>
          <a:xfrm>
            <a:off x="1728821" y="2614691"/>
            <a:ext cx="2521562" cy="1384995"/>
          </a:xfrm>
          <a:prstGeom prst="rect">
            <a:avLst/>
          </a:prstGeom>
          <a:noFill/>
        </p:spPr>
        <p:txBody>
          <a:bodyPr wrap="square" rtlCol="0">
            <a:spAutoFit/>
          </a:bodyPr>
          <a:lstStyle/>
          <a:p>
            <a:r>
              <a:rPr lang="de-DE" sz="1200" b="1" dirty="0" smtClean="0"/>
              <a:t>Zielgruppen des PZ 4:</a:t>
            </a:r>
          </a:p>
          <a:p>
            <a:r>
              <a:rPr lang="de-DE" sz="1200" dirty="0" smtClean="0"/>
              <a:t>Tourismus- und Kulturverbände, NGOs, Planungs- und Zweckverbände, Arbeitsmarktakteure, Gesundheit und Pflege, Schülerinnen und Schüler,  Bürgerinnen und Bürger, …</a:t>
            </a:r>
          </a:p>
        </p:txBody>
      </p:sp>
      <p:sp>
        <p:nvSpPr>
          <p:cNvPr id="14" name="Textfeld 13"/>
          <p:cNvSpPr txBox="1"/>
          <p:nvPr/>
        </p:nvSpPr>
        <p:spPr>
          <a:xfrm>
            <a:off x="4892840" y="2515131"/>
            <a:ext cx="2738838" cy="1785104"/>
          </a:xfrm>
          <a:prstGeom prst="rect">
            <a:avLst/>
          </a:prstGeom>
          <a:noFill/>
        </p:spPr>
        <p:txBody>
          <a:bodyPr wrap="square" rtlCol="0">
            <a:spAutoFit/>
          </a:bodyPr>
          <a:lstStyle/>
          <a:p>
            <a:r>
              <a:rPr lang="de-DE" sz="1100" b="1" dirty="0" smtClean="0"/>
              <a:t>Zielgruppen der Verwaltungszusammenarbeit:</a:t>
            </a:r>
          </a:p>
          <a:p>
            <a:r>
              <a:rPr lang="de-DE" sz="1100" dirty="0" smtClean="0"/>
              <a:t>Lokale oder regionale Gebietskörperschaften, Fachverwaltungen, Planungs-, Zweck- und Regionalverbände, Verkehrsverbünde und -Betriebe, Energieagenturen und -Versorger, Kammern und Fachverbände von Industrie, Handel, Handwerk, NGOs, Tourismus und Sportverbände, Bürgerinnen und Bürger, …</a:t>
            </a:r>
            <a:endParaRPr lang="de-DE" sz="1100" dirty="0"/>
          </a:p>
        </p:txBody>
      </p:sp>
    </p:spTree>
    <p:extLst>
      <p:ext uri="{BB962C8B-B14F-4D97-AF65-F5344CB8AC3E}">
        <p14:creationId xmlns:p14="http://schemas.microsoft.com/office/powerpoint/2010/main" val="1080680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407" y="384398"/>
            <a:ext cx="7772400" cy="559161"/>
          </a:xfrm>
        </p:spPr>
        <p:txBody>
          <a:bodyPr/>
          <a:lstStyle/>
          <a:p>
            <a:pPr algn="ctr"/>
            <a:r>
              <a:rPr lang="de-DE" sz="2400" dirty="0" smtClean="0">
                <a:latin typeface="Segoe UI Semibold" panose="020B0702040204020203" pitchFamily="34" charset="0"/>
                <a:cs typeface="Segoe UI Semibold" panose="020B0702040204020203" pitchFamily="34" charset="0"/>
              </a:rPr>
              <a:t>Programmierung Interreg VI – Ausblick</a:t>
            </a:r>
            <a:endParaRPr lang="de-DE" sz="2400" dirty="0">
              <a:latin typeface="Segoe UI Semibold" panose="020B0702040204020203" pitchFamily="34" charset="0"/>
              <a:cs typeface="Segoe UI Semibold" panose="020B0702040204020203" pitchFamily="34" charset="0"/>
            </a:endParaRPr>
          </a:p>
        </p:txBody>
      </p:sp>
      <p:graphicFrame>
        <p:nvGraphicFramePr>
          <p:cNvPr id="10" name="Inhaltsplatzhalter 3"/>
          <p:cNvGraphicFramePr>
            <a:graphicFrameLocks noGrp="1"/>
          </p:cNvGraphicFramePr>
          <p:nvPr>
            <p:ph sz="quarter" idx="10"/>
            <p:extLst>
              <p:ext uri="{D42A27DB-BD31-4B8C-83A1-F6EECF244321}">
                <p14:modId xmlns:p14="http://schemas.microsoft.com/office/powerpoint/2010/main" val="3937850265"/>
              </p:ext>
            </p:extLst>
          </p:nvPr>
        </p:nvGraphicFramePr>
        <p:xfrm>
          <a:off x="467833" y="944287"/>
          <a:ext cx="8537451" cy="68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467833" y="986638"/>
            <a:ext cx="852431" cy="461665"/>
          </a:xfrm>
          <a:prstGeom prst="rect">
            <a:avLst/>
          </a:prstGeom>
          <a:noFill/>
        </p:spPr>
        <p:txBody>
          <a:bodyPr wrap="square" rtlCol="0">
            <a:spAutoFit/>
          </a:bodyPr>
          <a:lstStyle/>
          <a:p>
            <a:pPr algn="ctr"/>
            <a:r>
              <a:rPr lang="de-DE" sz="2400" dirty="0" smtClean="0">
                <a:latin typeface="Segoe UI Semibold" panose="020B0702040204020203" pitchFamily="34" charset="0"/>
                <a:cs typeface="Segoe UI Semibold" panose="020B0702040204020203" pitchFamily="34" charset="0"/>
              </a:rPr>
              <a:t>2021</a:t>
            </a:r>
            <a:endParaRPr lang="de-DE" sz="2400" dirty="0">
              <a:latin typeface="Segoe UI Semibold" panose="020B0702040204020203" pitchFamily="34" charset="0"/>
              <a:cs typeface="Segoe UI Semibold" panose="020B0702040204020203" pitchFamily="34" charset="0"/>
            </a:endParaRPr>
          </a:p>
        </p:txBody>
      </p:sp>
      <p:cxnSp>
        <p:nvCxnSpPr>
          <p:cNvPr id="5" name="Gerader Verbinder 4"/>
          <p:cNvCxnSpPr/>
          <p:nvPr/>
        </p:nvCxnSpPr>
        <p:spPr>
          <a:xfrm>
            <a:off x="2403983" y="1624963"/>
            <a:ext cx="5610" cy="58396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6" name="Gerader Verbinder 5"/>
          <p:cNvCxnSpPr/>
          <p:nvPr/>
        </p:nvCxnSpPr>
        <p:spPr>
          <a:xfrm>
            <a:off x="509563" y="1624963"/>
            <a:ext cx="5610" cy="58396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7" name="Gerader Verbinder 6"/>
          <p:cNvCxnSpPr/>
          <p:nvPr/>
        </p:nvCxnSpPr>
        <p:spPr>
          <a:xfrm>
            <a:off x="6716319" y="1608869"/>
            <a:ext cx="5610" cy="58396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8" name="Gerader Verbinder 7"/>
          <p:cNvCxnSpPr/>
          <p:nvPr/>
        </p:nvCxnSpPr>
        <p:spPr>
          <a:xfrm>
            <a:off x="4136165" y="1624963"/>
            <a:ext cx="5610" cy="58396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7614303" y="986637"/>
            <a:ext cx="1002645" cy="461665"/>
          </a:xfrm>
          <a:prstGeom prst="rect">
            <a:avLst/>
          </a:prstGeom>
          <a:noFill/>
        </p:spPr>
        <p:txBody>
          <a:bodyPr wrap="square" rtlCol="0">
            <a:spAutoFit/>
          </a:bodyPr>
          <a:lstStyle/>
          <a:p>
            <a:pPr algn="ctr"/>
            <a:r>
              <a:rPr lang="de-DE" sz="2400" dirty="0" smtClean="0">
                <a:latin typeface="Segoe UI Semibold" panose="020B0702040204020203" pitchFamily="34" charset="0"/>
                <a:cs typeface="Segoe UI Semibold" panose="020B0702040204020203" pitchFamily="34" charset="0"/>
              </a:rPr>
              <a:t>2022</a:t>
            </a:r>
            <a:endParaRPr lang="de-DE" sz="2400" dirty="0">
              <a:latin typeface="Segoe UI Semibold" panose="020B0702040204020203" pitchFamily="34" charset="0"/>
              <a:cs typeface="Segoe UI Semibold" panose="020B0702040204020203" pitchFamily="34" charset="0"/>
            </a:endParaRPr>
          </a:p>
        </p:txBody>
      </p:sp>
      <p:sp>
        <p:nvSpPr>
          <p:cNvPr id="4" name="Textfeld 3"/>
          <p:cNvSpPr txBox="1"/>
          <p:nvPr/>
        </p:nvSpPr>
        <p:spPr>
          <a:xfrm>
            <a:off x="94004" y="2290273"/>
            <a:ext cx="1790440" cy="861774"/>
          </a:xfrm>
          <a:prstGeom prst="rect">
            <a:avLst/>
          </a:prstGeom>
          <a:noFill/>
        </p:spPr>
        <p:txBody>
          <a:bodyPr wrap="square" rtlCol="0">
            <a:spAutoFit/>
          </a:bodyPr>
          <a:lstStyle/>
          <a:p>
            <a:r>
              <a:rPr lang="de-DE" sz="1600" dirty="0" smtClean="0">
                <a:latin typeface="Segoe UI" panose="020B0502040204020203" pitchFamily="34" charset="0"/>
                <a:cs typeface="Segoe UI" panose="020B0502040204020203" pitchFamily="34" charset="0"/>
              </a:rPr>
              <a:t>Start der neuen Förderperiode</a:t>
            </a:r>
          </a:p>
          <a:p>
            <a:r>
              <a:rPr lang="de-DE" sz="1600" dirty="0" smtClean="0">
                <a:latin typeface="Segoe UI" panose="020B0502040204020203" pitchFamily="34" charset="0"/>
                <a:cs typeface="Segoe UI" panose="020B0502040204020203" pitchFamily="34" charset="0"/>
              </a:rPr>
              <a:t>Interreg VI</a:t>
            </a:r>
            <a:endParaRPr lang="de-DE" sz="1600" dirty="0">
              <a:latin typeface="Segoe UI" panose="020B0502040204020203" pitchFamily="34" charset="0"/>
              <a:cs typeface="Segoe UI" panose="020B0502040204020203" pitchFamily="34" charset="0"/>
            </a:endParaRPr>
          </a:p>
        </p:txBody>
      </p:sp>
      <p:sp>
        <p:nvSpPr>
          <p:cNvPr id="13" name="Textfeld 12"/>
          <p:cNvSpPr txBox="1"/>
          <p:nvPr/>
        </p:nvSpPr>
        <p:spPr>
          <a:xfrm>
            <a:off x="1810285" y="2290273"/>
            <a:ext cx="1790440" cy="830997"/>
          </a:xfrm>
          <a:prstGeom prst="rect">
            <a:avLst/>
          </a:prstGeom>
          <a:noFill/>
        </p:spPr>
        <p:txBody>
          <a:bodyPr wrap="square" rtlCol="0">
            <a:spAutoFit/>
          </a:bodyPr>
          <a:lstStyle/>
          <a:p>
            <a:r>
              <a:rPr lang="de-DE" sz="1600" dirty="0" smtClean="0">
                <a:latin typeface="Segoe UI" panose="020B0502040204020203" pitchFamily="34" charset="0"/>
                <a:cs typeface="Segoe UI" panose="020B0502040204020203" pitchFamily="34" charset="0"/>
              </a:rPr>
              <a:t>Erwartung der Finalen Verordnungen</a:t>
            </a:r>
            <a:endParaRPr lang="de-DE" sz="1600" dirty="0">
              <a:latin typeface="Segoe UI" panose="020B0502040204020203" pitchFamily="34" charset="0"/>
              <a:cs typeface="Segoe UI" panose="020B0502040204020203" pitchFamily="34" charset="0"/>
            </a:endParaRPr>
          </a:p>
        </p:txBody>
      </p:sp>
      <p:sp>
        <p:nvSpPr>
          <p:cNvPr id="14" name="Textfeld 13"/>
          <p:cNvSpPr txBox="1"/>
          <p:nvPr/>
        </p:nvSpPr>
        <p:spPr>
          <a:xfrm>
            <a:off x="3432472" y="2290273"/>
            <a:ext cx="2196269" cy="1323439"/>
          </a:xfrm>
          <a:prstGeom prst="rect">
            <a:avLst/>
          </a:prstGeom>
          <a:noFill/>
        </p:spPr>
        <p:txBody>
          <a:bodyPr wrap="square" rtlCol="0">
            <a:spAutoFit/>
          </a:bodyPr>
          <a:lstStyle/>
          <a:p>
            <a:r>
              <a:rPr lang="de-DE" sz="1600" dirty="0">
                <a:latin typeface="Segoe UI" panose="020B0502040204020203" pitchFamily="34" charset="0"/>
                <a:cs typeface="Segoe UI" panose="020B0502040204020203" pitchFamily="34" charset="0"/>
              </a:rPr>
              <a:t>Einreichung des Förderprogramms zur Genehmigung bei der EU-Kommission </a:t>
            </a:r>
            <a:r>
              <a:rPr lang="de-DE" sz="1600" dirty="0" smtClean="0">
                <a:latin typeface="Segoe UI" panose="020B0502040204020203" pitchFamily="34" charset="0"/>
                <a:cs typeface="Segoe UI" panose="020B0502040204020203" pitchFamily="34" charset="0"/>
              </a:rPr>
              <a:t>spätestens</a:t>
            </a:r>
            <a:endParaRPr lang="de-DE" sz="1600" dirty="0">
              <a:latin typeface="Segoe UI" panose="020B0502040204020203" pitchFamily="34" charset="0"/>
              <a:cs typeface="Segoe UI" panose="020B0502040204020203" pitchFamily="34" charset="0"/>
            </a:endParaRPr>
          </a:p>
        </p:txBody>
      </p:sp>
      <p:sp>
        <p:nvSpPr>
          <p:cNvPr id="15" name="Textfeld 14"/>
          <p:cNvSpPr txBox="1"/>
          <p:nvPr/>
        </p:nvSpPr>
        <p:spPr>
          <a:xfrm>
            <a:off x="5878706" y="2290273"/>
            <a:ext cx="2538101" cy="1569660"/>
          </a:xfrm>
          <a:prstGeom prst="rect">
            <a:avLst/>
          </a:prstGeom>
          <a:noFill/>
        </p:spPr>
        <p:txBody>
          <a:bodyPr wrap="square" rtlCol="0">
            <a:spAutoFit/>
          </a:bodyPr>
          <a:lstStyle/>
          <a:p>
            <a:r>
              <a:rPr lang="de-DE" sz="1600" dirty="0" smtClean="0">
                <a:latin typeface="Segoe UI" panose="020B0502040204020203" pitchFamily="34" charset="0"/>
                <a:cs typeface="Segoe UI" panose="020B0502040204020203" pitchFamily="34" charset="0"/>
              </a:rPr>
              <a:t>Voraussichtlich Einreichung </a:t>
            </a:r>
            <a:r>
              <a:rPr lang="de-DE" sz="1600" dirty="0">
                <a:latin typeface="Segoe UI" panose="020B0502040204020203" pitchFamily="34" charset="0"/>
                <a:cs typeface="Segoe UI" panose="020B0502040204020203" pitchFamily="34" charset="0"/>
              </a:rPr>
              <a:t>von </a:t>
            </a:r>
            <a:r>
              <a:rPr lang="de-DE" sz="1600" dirty="0">
                <a:solidFill>
                  <a:schemeClr val="accent3"/>
                </a:solidFill>
                <a:latin typeface="Segoe UI" panose="020B0502040204020203" pitchFamily="34" charset="0"/>
                <a:cs typeface="Segoe UI" panose="020B0502040204020203" pitchFamily="34" charset="0"/>
              </a:rPr>
              <a:t>Projektskizzen</a:t>
            </a:r>
            <a:r>
              <a:rPr lang="de-DE" sz="1600" dirty="0">
                <a:latin typeface="Segoe UI" panose="020B0502040204020203" pitchFamily="34" charset="0"/>
                <a:cs typeface="Segoe UI" panose="020B0502040204020203" pitchFamily="34" charset="0"/>
              </a:rPr>
              <a:t> zur ersten Sitzung des Lenkungsausschusses Interreg </a:t>
            </a:r>
            <a:r>
              <a:rPr lang="de-DE" sz="1600" dirty="0" smtClean="0">
                <a:latin typeface="Segoe UI" panose="020B0502040204020203" pitchFamily="34" charset="0"/>
                <a:cs typeface="Segoe UI" panose="020B0502040204020203" pitchFamily="34" charset="0"/>
              </a:rPr>
              <a:t>VI</a:t>
            </a:r>
            <a:endParaRPr lang="de-DE" sz="1600" dirty="0">
              <a:latin typeface="Segoe UI" panose="020B0502040204020203" pitchFamily="34" charset="0"/>
              <a:cs typeface="Segoe UI" panose="020B0502040204020203" pitchFamily="34" charset="0"/>
            </a:endParaRPr>
          </a:p>
        </p:txBody>
      </p:sp>
      <p:sp>
        <p:nvSpPr>
          <p:cNvPr id="17" name="Textfeld 16"/>
          <p:cNvSpPr txBox="1"/>
          <p:nvPr/>
        </p:nvSpPr>
        <p:spPr>
          <a:xfrm>
            <a:off x="1885010" y="1063580"/>
            <a:ext cx="1037946" cy="307777"/>
          </a:xfrm>
          <a:prstGeom prst="rect">
            <a:avLst/>
          </a:prstGeom>
          <a:noFill/>
        </p:spPr>
        <p:txBody>
          <a:bodyPr wrap="square" rtlCol="0">
            <a:spAutoFit/>
          </a:bodyPr>
          <a:lstStyle/>
          <a:p>
            <a:r>
              <a:rPr lang="de-DE" sz="1400" dirty="0" smtClean="0">
                <a:latin typeface="Segoe UI" panose="020B0502040204020203" pitchFamily="34" charset="0"/>
                <a:cs typeface="Segoe UI" panose="020B0502040204020203" pitchFamily="34" charset="0"/>
              </a:rPr>
              <a:t>Frühjahr</a:t>
            </a:r>
            <a:endParaRPr lang="de-DE" sz="1400" dirty="0">
              <a:latin typeface="Segoe UI" panose="020B0502040204020203" pitchFamily="34" charset="0"/>
              <a:cs typeface="Segoe UI" panose="020B0502040204020203" pitchFamily="34" charset="0"/>
            </a:endParaRPr>
          </a:p>
        </p:txBody>
      </p:sp>
      <p:sp>
        <p:nvSpPr>
          <p:cNvPr id="18" name="Textfeld 17"/>
          <p:cNvSpPr txBox="1"/>
          <p:nvPr/>
        </p:nvSpPr>
        <p:spPr>
          <a:xfrm>
            <a:off x="3587495" y="1062035"/>
            <a:ext cx="1037946" cy="307777"/>
          </a:xfrm>
          <a:prstGeom prst="rect">
            <a:avLst/>
          </a:prstGeom>
          <a:noFill/>
        </p:spPr>
        <p:txBody>
          <a:bodyPr wrap="square" rtlCol="0">
            <a:spAutoFit/>
          </a:bodyPr>
          <a:lstStyle/>
          <a:p>
            <a:r>
              <a:rPr lang="de-DE" sz="1400" dirty="0" smtClean="0">
                <a:latin typeface="Segoe UI" panose="020B0502040204020203" pitchFamily="34" charset="0"/>
                <a:cs typeface="Segoe UI" panose="020B0502040204020203" pitchFamily="34" charset="0"/>
              </a:rPr>
              <a:t>2. Quartal</a:t>
            </a:r>
            <a:endParaRPr lang="de-DE" sz="1400" dirty="0">
              <a:latin typeface="Segoe UI" panose="020B0502040204020203" pitchFamily="34" charset="0"/>
              <a:cs typeface="Segoe UI" panose="020B0502040204020203" pitchFamily="34" charset="0"/>
            </a:endParaRPr>
          </a:p>
        </p:txBody>
      </p:sp>
      <p:sp>
        <p:nvSpPr>
          <p:cNvPr id="19" name="Textfeld 18"/>
          <p:cNvSpPr txBox="1"/>
          <p:nvPr/>
        </p:nvSpPr>
        <p:spPr>
          <a:xfrm>
            <a:off x="6290239" y="1063580"/>
            <a:ext cx="1037946" cy="307777"/>
          </a:xfrm>
          <a:prstGeom prst="rect">
            <a:avLst/>
          </a:prstGeom>
          <a:noFill/>
        </p:spPr>
        <p:txBody>
          <a:bodyPr wrap="square" rtlCol="0">
            <a:spAutoFit/>
          </a:bodyPr>
          <a:lstStyle/>
          <a:p>
            <a:r>
              <a:rPr lang="de-DE" sz="1400" dirty="0" smtClean="0">
                <a:latin typeface="Segoe UI" panose="020B0502040204020203" pitchFamily="34" charset="0"/>
                <a:cs typeface="Segoe UI" panose="020B0502040204020203" pitchFamily="34" charset="0"/>
              </a:rPr>
              <a:t>Herbst</a:t>
            </a:r>
            <a:endParaRPr lang="de-DE"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4290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407" y="384398"/>
            <a:ext cx="7772400" cy="559161"/>
          </a:xfrm>
        </p:spPr>
        <p:txBody>
          <a:bodyPr/>
          <a:lstStyle/>
          <a:p>
            <a:pPr algn="ctr"/>
            <a:r>
              <a:rPr lang="de-DE" sz="2400" dirty="0" smtClean="0">
                <a:latin typeface="Segoe UI Semibold" panose="020B0702040204020203" pitchFamily="34" charset="0"/>
                <a:cs typeface="Segoe UI Semibold" panose="020B0702040204020203" pitchFamily="34" charset="0"/>
              </a:rPr>
              <a:t>Programmierung Interreg VI – Ausblick</a:t>
            </a:r>
            <a:endParaRPr lang="de-DE" sz="2400" dirty="0">
              <a:latin typeface="Segoe UI Semibold" panose="020B0702040204020203" pitchFamily="34" charset="0"/>
              <a:cs typeface="Segoe UI Semibold" panose="020B0702040204020203" pitchFamily="34" charset="0"/>
            </a:endParaRPr>
          </a:p>
        </p:txBody>
      </p:sp>
      <p:sp>
        <p:nvSpPr>
          <p:cNvPr id="3" name="Textfeld 2"/>
          <p:cNvSpPr txBox="1"/>
          <p:nvPr/>
        </p:nvSpPr>
        <p:spPr>
          <a:xfrm>
            <a:off x="644408" y="1141423"/>
            <a:ext cx="7772400" cy="3462486"/>
          </a:xfrm>
          <a:prstGeom prst="rect">
            <a:avLst/>
          </a:prstGeom>
          <a:noFill/>
        </p:spPr>
        <p:txBody>
          <a:bodyPr wrap="square" rtlCol="0">
            <a:spAutoFit/>
          </a:bodyPr>
          <a:lstStyle/>
          <a:p>
            <a:r>
              <a:rPr lang="de-DE" dirty="0">
                <a:latin typeface="Segoe UI" panose="020B0502040204020203" pitchFamily="34" charset="0"/>
                <a:cs typeface="Segoe UI" panose="020B0502040204020203" pitchFamily="34" charset="0"/>
              </a:rPr>
              <a:t>Alle </a:t>
            </a:r>
            <a:r>
              <a:rPr lang="de-DE" dirty="0">
                <a:latin typeface="Segoe UI Semibold" panose="020B0702040204020203" pitchFamily="34" charset="0"/>
                <a:cs typeface="Segoe UI Semibold" panose="020B0702040204020203" pitchFamily="34" charset="0"/>
              </a:rPr>
              <a:t>relevanten Informationen zur Projekteinreichung </a:t>
            </a:r>
            <a:r>
              <a:rPr lang="de-DE" dirty="0">
                <a:latin typeface="Segoe UI" panose="020B0502040204020203" pitchFamily="34" charset="0"/>
                <a:cs typeface="Segoe UI" panose="020B0502040204020203" pitchFamily="34" charset="0"/>
              </a:rPr>
              <a:t>werden auf </a:t>
            </a:r>
            <a:r>
              <a:rPr lang="de-DE" dirty="0" smtClean="0">
                <a:latin typeface="Segoe UI" panose="020B0502040204020203" pitchFamily="34" charset="0"/>
                <a:cs typeface="Segoe UI" panose="020B0502040204020203" pitchFamily="34" charset="0"/>
              </a:rPr>
              <a:t>unserer </a:t>
            </a:r>
            <a:r>
              <a:rPr lang="de-DE" dirty="0" smtClean="0">
                <a:latin typeface="Segoe UI Semibold" panose="020B0702040204020203" pitchFamily="34" charset="0"/>
                <a:cs typeface="Segoe UI Semibold" panose="020B0702040204020203" pitchFamily="34" charset="0"/>
              </a:rPr>
              <a:t>Programmwebsite</a:t>
            </a:r>
            <a:r>
              <a:rPr lang="de-DE" dirty="0" smtClean="0">
                <a:latin typeface="Segoe UI" panose="020B0502040204020203" pitchFamily="34" charset="0"/>
                <a:cs typeface="Segoe UI" panose="020B0502040204020203" pitchFamily="34" charset="0"/>
              </a:rPr>
              <a:t> </a:t>
            </a:r>
            <a:r>
              <a:rPr lang="de-DE" dirty="0">
                <a:latin typeface="Segoe UI" panose="020B0502040204020203" pitchFamily="34" charset="0"/>
                <a:cs typeface="Segoe UI" panose="020B0502040204020203" pitchFamily="34" charset="0"/>
              </a:rPr>
              <a:t>unter </a:t>
            </a:r>
            <a:r>
              <a:rPr lang="de-DE" dirty="0">
                <a:latin typeface="Segoe UI" panose="020B0502040204020203" pitchFamily="34" charset="0"/>
                <a:cs typeface="Segoe UI" panose="020B0502040204020203" pitchFamily="34" charset="0"/>
                <a:hlinkClick r:id="rId2"/>
              </a:rPr>
              <a:t>www.interreg.org</a:t>
            </a:r>
            <a:r>
              <a:rPr lang="de-DE" dirty="0">
                <a:latin typeface="Segoe UI" panose="020B0502040204020203" pitchFamily="34" charset="0"/>
                <a:cs typeface="Segoe UI" panose="020B0502040204020203" pitchFamily="34" charset="0"/>
              </a:rPr>
              <a:t> </a:t>
            </a:r>
            <a:r>
              <a:rPr lang="de-DE" dirty="0" smtClean="0">
                <a:latin typeface="Segoe UI" panose="020B0502040204020203" pitchFamily="34" charset="0"/>
                <a:cs typeface="Segoe UI" panose="020B0502040204020203" pitchFamily="34" charset="0"/>
              </a:rPr>
              <a:t>veröffentlicht</a:t>
            </a:r>
          </a:p>
          <a:p>
            <a:endParaRPr lang="de-DE"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a:p>
            <a:r>
              <a:rPr lang="de-DE" dirty="0" smtClean="0">
                <a:latin typeface="Segoe UI" panose="020B0502040204020203" pitchFamily="34" charset="0"/>
                <a:cs typeface="Segoe UI" panose="020B0502040204020203" pitchFamily="34" charset="0"/>
              </a:rPr>
              <a:t>Die bekannten </a:t>
            </a:r>
            <a:r>
              <a:rPr lang="de-DE" dirty="0" smtClean="0">
                <a:latin typeface="Segoe UI Semibold" panose="020B0702040204020203" pitchFamily="34" charset="0"/>
                <a:cs typeface="Segoe UI Semibold" panose="020B0702040204020203" pitchFamily="34" charset="0"/>
              </a:rPr>
              <a:t>Anlaufstellen</a:t>
            </a:r>
            <a:r>
              <a:rPr lang="de-DE" dirty="0" smtClean="0">
                <a:latin typeface="Segoe UI" panose="020B0502040204020203" pitchFamily="34" charset="0"/>
                <a:cs typeface="Segoe UI" panose="020B0502040204020203" pitchFamily="34" charset="0"/>
              </a:rPr>
              <a:t> wie</a:t>
            </a:r>
          </a:p>
          <a:p>
            <a:endParaRPr lang="de-DE" sz="1050" dirty="0" smtClean="0">
              <a:latin typeface="Segoe UI" panose="020B0502040204020203" pitchFamily="34" charset="0"/>
              <a:cs typeface="Segoe UI" panose="020B0502040204020203" pitchFamily="34" charset="0"/>
            </a:endParaRPr>
          </a:p>
          <a:p>
            <a:r>
              <a:rPr lang="de-DE" dirty="0" smtClean="0">
                <a:latin typeface="Segoe UI" panose="020B0502040204020203" pitchFamily="34" charset="0"/>
                <a:cs typeface="Segoe UI" panose="020B0502040204020203" pitchFamily="34" charset="0"/>
              </a:rPr>
              <a:t>- das Gemeinsame Sekretariat</a:t>
            </a:r>
          </a:p>
          <a:p>
            <a:r>
              <a:rPr lang="de-DE" dirty="0" smtClean="0">
                <a:latin typeface="Segoe UI" panose="020B0502040204020203" pitchFamily="34" charset="0"/>
                <a:cs typeface="Segoe UI" panose="020B0502040204020203" pitchFamily="34" charset="0"/>
              </a:rPr>
              <a:t>- </a:t>
            </a:r>
            <a:r>
              <a:rPr lang="de-DE" dirty="0">
                <a:latin typeface="Segoe UI" panose="020B0502040204020203" pitchFamily="34" charset="0"/>
                <a:cs typeface="Segoe UI" panose="020B0502040204020203" pitchFamily="34" charset="0"/>
              </a:rPr>
              <a:t>die Regionalen Netzwerkstellen</a:t>
            </a:r>
          </a:p>
          <a:p>
            <a:r>
              <a:rPr lang="de-DE" dirty="0" smtClean="0">
                <a:latin typeface="Segoe UI" panose="020B0502040204020203" pitchFamily="34" charset="0"/>
                <a:cs typeface="Segoe UI" panose="020B0502040204020203" pitchFamily="34" charset="0"/>
              </a:rPr>
              <a:t>- die </a:t>
            </a:r>
            <a:r>
              <a:rPr lang="de-DE" dirty="0">
                <a:latin typeface="Segoe UI" panose="020B0502040204020203" pitchFamily="34" charset="0"/>
                <a:cs typeface="Segoe UI" panose="020B0502040204020203" pitchFamily="34" charset="0"/>
              </a:rPr>
              <a:t>Verwaltungsbehörde </a:t>
            </a:r>
          </a:p>
          <a:p>
            <a:endParaRPr lang="de-DE" sz="1050" dirty="0" smtClean="0">
              <a:latin typeface="Segoe UI" panose="020B0502040204020203" pitchFamily="34" charset="0"/>
              <a:cs typeface="Segoe UI" panose="020B0502040204020203" pitchFamily="34" charset="0"/>
            </a:endParaRPr>
          </a:p>
          <a:p>
            <a:r>
              <a:rPr lang="de-DE" dirty="0" smtClean="0">
                <a:latin typeface="Segoe UI Semibold" panose="020B0702040204020203" pitchFamily="34" charset="0"/>
                <a:cs typeface="Segoe UI Semibold" panose="020B0702040204020203" pitchFamily="34" charset="0"/>
              </a:rPr>
              <a:t>bleiben gleich </a:t>
            </a:r>
            <a:r>
              <a:rPr lang="de-DE" dirty="0" smtClean="0">
                <a:latin typeface="Segoe UI" panose="020B0502040204020203" pitchFamily="34" charset="0"/>
                <a:cs typeface="Segoe UI" panose="020B0502040204020203" pitchFamily="34" charset="0"/>
              </a:rPr>
              <a:t>und Sie finden </a:t>
            </a:r>
            <a:r>
              <a:rPr lang="de-DE" dirty="0" smtClean="0">
                <a:latin typeface="Segoe UI Semibold" panose="020B0702040204020203" pitchFamily="34" charset="0"/>
                <a:cs typeface="Segoe UI Semibold" panose="020B0702040204020203" pitchFamily="34" charset="0"/>
              </a:rPr>
              <a:t>alle Kontaktdaten </a:t>
            </a:r>
            <a:r>
              <a:rPr lang="de-DE" dirty="0" smtClean="0">
                <a:latin typeface="Segoe UI" panose="020B0502040204020203" pitchFamily="34" charset="0"/>
                <a:cs typeface="Segoe UI" panose="020B0502040204020203" pitchFamily="34" charset="0"/>
              </a:rPr>
              <a:t>ebenfalls auf unserer Programmwebsite unter </a:t>
            </a:r>
            <a:r>
              <a:rPr lang="de-DE" dirty="0" smtClean="0">
                <a:latin typeface="Segoe UI" panose="020B0502040204020203" pitchFamily="34" charset="0"/>
                <a:cs typeface="Segoe UI" panose="020B0502040204020203" pitchFamily="34" charset="0"/>
                <a:hlinkClick r:id="rId3"/>
              </a:rPr>
              <a:t>www.interreg.org/kontakt</a:t>
            </a:r>
            <a:r>
              <a:rPr lang="de-DE" dirty="0" smtClean="0">
                <a:latin typeface="Segoe UI" panose="020B0502040204020203" pitchFamily="34" charset="0"/>
                <a:cs typeface="Segoe UI" panose="020B0502040204020203" pitchFamily="34" charset="0"/>
              </a:rPr>
              <a:t> </a:t>
            </a:r>
            <a:endParaRPr lang="de-DE" dirty="0">
              <a:latin typeface="Segoe UI" panose="020B0502040204020203" pitchFamily="34" charset="0"/>
              <a:cs typeface="Segoe UI" panose="020B0502040204020203" pitchFamily="34" charset="0"/>
            </a:endParaRPr>
          </a:p>
          <a:p>
            <a:r>
              <a:rPr lang="de-DE" dirty="0" smtClean="0">
                <a:latin typeface="Segoe UI" panose="020B0502040204020203" pitchFamily="34" charset="0"/>
                <a:cs typeface="Segoe UI" panose="020B0502040204020203" pitchFamily="34" charset="0"/>
              </a:rPr>
              <a:t>     </a:t>
            </a:r>
            <a:endParaRPr lang="de-DE" dirty="0">
              <a:latin typeface="Segoe UI" panose="020B0502040204020203" pitchFamily="34" charset="0"/>
              <a:cs typeface="Segoe UI" panose="020B0502040204020203" pitchFamily="34" charset="0"/>
            </a:endParaRPr>
          </a:p>
        </p:txBody>
      </p:sp>
      <p:pic>
        <p:nvPicPr>
          <p:cNvPr id="4" name="Grafik 3"/>
          <p:cNvPicPr>
            <a:picLocks noChangeAspect="1"/>
          </p:cNvPicPr>
          <p:nvPr/>
        </p:nvPicPr>
        <p:blipFill>
          <a:blip r:embed="rId4"/>
          <a:stretch>
            <a:fillRect/>
          </a:stretch>
        </p:blipFill>
        <p:spPr>
          <a:xfrm>
            <a:off x="5126030" y="1925672"/>
            <a:ext cx="3290777" cy="1398642"/>
          </a:xfrm>
          <a:prstGeom prst="rect">
            <a:avLst/>
          </a:prstGeom>
        </p:spPr>
      </p:pic>
    </p:spTree>
    <p:extLst>
      <p:ext uri="{BB962C8B-B14F-4D97-AF65-F5344CB8AC3E}">
        <p14:creationId xmlns:p14="http://schemas.microsoft.com/office/powerpoint/2010/main" val="1213695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3158" y="2164344"/>
            <a:ext cx="6966283" cy="1037868"/>
          </a:xfrm>
        </p:spPr>
        <p:txBody>
          <a:bodyPr/>
          <a:lstStyle/>
          <a:p>
            <a:r>
              <a:rPr lang="de-DE" sz="4400" dirty="0" smtClean="0">
                <a:latin typeface="Segoe UI Semibold" panose="020B0702040204020203" pitchFamily="34" charset="0"/>
                <a:cs typeface="Segoe UI Semibold" panose="020B0702040204020203" pitchFamily="34" charset="0"/>
              </a:rPr>
              <a:t>5min PAUSE</a:t>
            </a:r>
            <a:endParaRPr lang="de-DE" sz="44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497" y="0"/>
            <a:ext cx="3745333" cy="2495913"/>
          </a:xfrm>
          <a:prstGeom prst="rect">
            <a:avLst/>
          </a:prstGeom>
        </p:spPr>
      </p:pic>
    </p:spTree>
    <p:extLst>
      <p:ext uri="{BB962C8B-B14F-4D97-AF65-F5344CB8AC3E}">
        <p14:creationId xmlns:p14="http://schemas.microsoft.com/office/powerpoint/2010/main" val="3752758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3158" y="2164344"/>
            <a:ext cx="6966283" cy="1037868"/>
          </a:xfrm>
        </p:spPr>
        <p:txBody>
          <a:bodyPr/>
          <a:lstStyle/>
          <a:p>
            <a:r>
              <a:rPr lang="de-DE" sz="4400" dirty="0" smtClean="0">
                <a:latin typeface="Segoe UI Semibold" panose="020B0702040204020203" pitchFamily="34" charset="0"/>
                <a:cs typeface="Segoe UI Semibold" panose="020B0702040204020203" pitchFamily="34" charset="0"/>
              </a:rPr>
              <a:t>PROJEKTVORSTELLUNGEN AUS 30 JAHREN INTERREG</a:t>
            </a:r>
            <a:endParaRPr lang="de-DE" sz="44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2165715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Segoe UI Semibold" panose="020B0702040204020203" pitchFamily="34" charset="0"/>
                <a:cs typeface="Segoe UI Semibold" panose="020B0702040204020203" pitchFamily="34" charset="0"/>
              </a:rPr>
              <a:t>Projektübersicht</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dirty="0"/>
              <a:t>Interreg III</a:t>
            </a:r>
          </a:p>
          <a:p>
            <a:pPr marL="342900" indent="-342900">
              <a:buFont typeface="Wingdings" panose="05000000000000000000" pitchFamily="2" charset="2"/>
              <a:buChar char="§"/>
            </a:pPr>
            <a:r>
              <a:rPr lang="de-DE" sz="2000" dirty="0" err="1"/>
              <a:t>Ecocamping</a:t>
            </a:r>
            <a:endParaRPr lang="de-DE" sz="2000" dirty="0"/>
          </a:p>
          <a:p>
            <a:r>
              <a:rPr lang="de-DE" dirty="0"/>
              <a:t>Interreg IV</a:t>
            </a:r>
          </a:p>
          <a:p>
            <a:pPr marL="342900" indent="-342900">
              <a:buFont typeface="Wingdings" panose="05000000000000000000" pitchFamily="2" charset="2"/>
              <a:buChar char="§"/>
            </a:pPr>
            <a:r>
              <a:rPr lang="de-DE" sz="2000" dirty="0"/>
              <a:t>Mach es gleich!</a:t>
            </a:r>
          </a:p>
          <a:p>
            <a:r>
              <a:rPr lang="de-DE" dirty="0" smtClean="0"/>
              <a:t>Interreg V</a:t>
            </a:r>
          </a:p>
          <a:p>
            <a:pPr marL="342900" indent="-342900">
              <a:buFont typeface="Wingdings" panose="05000000000000000000" pitchFamily="2" charset="2"/>
              <a:buChar char="§"/>
            </a:pPr>
            <a:r>
              <a:rPr lang="de-DE" sz="2000" dirty="0"/>
              <a:t>ABH006 Geschäftsstelle Hochrheinkommission</a:t>
            </a:r>
          </a:p>
          <a:p>
            <a:pPr marL="342900" indent="-342900">
              <a:buFont typeface="Wingdings" panose="05000000000000000000" pitchFamily="2" charset="2"/>
              <a:buChar char="§"/>
            </a:pPr>
            <a:r>
              <a:rPr lang="de-DE" sz="2000" dirty="0"/>
              <a:t>ABH029 </a:t>
            </a:r>
            <a:r>
              <a:rPr lang="de-DE" sz="2000" dirty="0" err="1"/>
              <a:t>Diagnet</a:t>
            </a:r>
            <a:endParaRPr lang="de-DE" sz="2000" dirty="0"/>
          </a:p>
          <a:p>
            <a:pPr marL="342900" indent="-342900">
              <a:buFont typeface="Wingdings" panose="05000000000000000000" pitchFamily="2" charset="2"/>
              <a:buChar char="§"/>
            </a:pPr>
            <a:r>
              <a:rPr lang="de-DE" sz="2000" dirty="0" smtClean="0"/>
              <a:t>ABH026 IBK Kleinprojektefonds</a:t>
            </a:r>
          </a:p>
        </p:txBody>
      </p:sp>
    </p:spTree>
    <p:extLst>
      <p:ext uri="{BB962C8B-B14F-4D97-AF65-F5344CB8AC3E}">
        <p14:creationId xmlns:p14="http://schemas.microsoft.com/office/powerpoint/2010/main" val="3339986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latin typeface="Segoe UI Semibold" panose="020B0702040204020203" pitchFamily="34" charset="0"/>
                <a:cs typeface="Segoe UI Semibold" panose="020B0702040204020203" pitchFamily="34" charset="0"/>
              </a:rPr>
              <a:t>Offene Fragen</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a:xfrm>
            <a:off x="165614" y="1107400"/>
            <a:ext cx="8488731" cy="3147237"/>
          </a:xfrm>
        </p:spPr>
        <p:txBody>
          <a:bodyPr anchor="ctr"/>
          <a:lstStyle/>
          <a:p>
            <a:pPr algn="ctr"/>
            <a:r>
              <a:rPr lang="de-DE" dirty="0" smtClean="0"/>
              <a:t>Haben Sie Fragen?</a:t>
            </a:r>
            <a:endParaRPr lang="de-DE" dirty="0"/>
          </a:p>
        </p:txBody>
      </p:sp>
    </p:spTree>
    <p:extLst>
      <p:ext uri="{BB962C8B-B14F-4D97-AF65-F5344CB8AC3E}">
        <p14:creationId xmlns:p14="http://schemas.microsoft.com/office/powerpoint/2010/main" val="154342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nchor="ctr"/>
          <a:lstStyle/>
          <a:p>
            <a:pPr algn="ctr"/>
            <a:r>
              <a:rPr lang="de-DE" dirty="0" smtClean="0"/>
              <a:t>Vielen Dank und auf Wiedersehen! </a:t>
            </a:r>
            <a:r>
              <a:rPr lang="de-DE" dirty="0" smtClean="0">
                <a:sym typeface="Wingdings" panose="05000000000000000000" pitchFamily="2" charset="2"/>
              </a:rPr>
              <a:t></a:t>
            </a:r>
            <a:endParaRPr lang="de-DE" dirty="0"/>
          </a:p>
        </p:txBody>
      </p:sp>
    </p:spTree>
    <p:extLst>
      <p:ext uri="{BB962C8B-B14F-4D97-AF65-F5344CB8AC3E}">
        <p14:creationId xmlns:p14="http://schemas.microsoft.com/office/powerpoint/2010/main" val="362824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6790" y="2164344"/>
            <a:ext cx="5433260" cy="1037868"/>
          </a:xfrm>
        </p:spPr>
        <p:txBody>
          <a:bodyPr/>
          <a:lstStyle/>
          <a:p>
            <a:r>
              <a:rPr lang="de-DE" sz="4400" dirty="0" smtClean="0">
                <a:latin typeface="Segoe UI Semibold" panose="020B0702040204020203" pitchFamily="34" charset="0"/>
                <a:cs typeface="Segoe UI Semibold" panose="020B0702040204020203" pitchFamily="34" charset="0"/>
              </a:rPr>
              <a:t>Grußwort</a:t>
            </a:r>
            <a:br>
              <a:rPr lang="de-DE" sz="4400" dirty="0" smtClean="0">
                <a:latin typeface="Segoe UI Semibold" panose="020B0702040204020203" pitchFamily="34" charset="0"/>
                <a:cs typeface="Segoe UI Semibold" panose="020B0702040204020203" pitchFamily="34" charset="0"/>
              </a:rPr>
            </a:br>
            <a:r>
              <a:rPr lang="de-DE" sz="2400" dirty="0" smtClean="0">
                <a:latin typeface="Segoe UI Semibold" panose="020B0702040204020203" pitchFamily="34" charset="0"/>
                <a:cs typeface="Segoe UI Semibold" panose="020B0702040204020203" pitchFamily="34" charset="0"/>
              </a:rPr>
              <a:t>Regierungspräsident Klaus Tappeser</a:t>
            </a:r>
            <a:r>
              <a:rPr lang="de-DE" sz="1800" dirty="0" smtClean="0">
                <a:latin typeface="Segoe UI Semibold" panose="020B0702040204020203" pitchFamily="34" charset="0"/>
                <a:cs typeface="Segoe UI Semibold" panose="020B0702040204020203" pitchFamily="34" charset="0"/>
              </a:rPr>
              <a:t/>
            </a:r>
            <a:br>
              <a:rPr lang="de-DE" sz="1800" dirty="0" smtClean="0">
                <a:latin typeface="Segoe UI Semibold" panose="020B0702040204020203" pitchFamily="34" charset="0"/>
                <a:cs typeface="Segoe UI Semibold" panose="020B0702040204020203" pitchFamily="34" charset="0"/>
              </a:rPr>
            </a:br>
            <a:r>
              <a:rPr lang="de-DE" sz="1400" dirty="0" smtClean="0">
                <a:latin typeface="Segoe UI Semibold" panose="020B0702040204020203" pitchFamily="34" charset="0"/>
                <a:cs typeface="Segoe UI Semibold" panose="020B0702040204020203" pitchFamily="34" charset="0"/>
              </a:rPr>
              <a:t>Regierungspräsidium Tübingen</a:t>
            </a:r>
            <a:endParaRPr lang="de-DE" sz="16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226343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Segoe UI Semibold" panose="020B0702040204020203" pitchFamily="34" charset="0"/>
                <a:cs typeface="Segoe UI Semibold" panose="020B0702040204020203" pitchFamily="34" charset="0"/>
              </a:rPr>
              <a:t>Agenda</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pPr marL="342900" indent="-342900">
              <a:buFont typeface="Wingdings" panose="05000000000000000000" pitchFamily="2" charset="2"/>
              <a:buChar char="§"/>
            </a:pPr>
            <a:r>
              <a:rPr lang="de-DE" dirty="0" smtClean="0"/>
              <a:t>Begrüßung</a:t>
            </a:r>
          </a:p>
          <a:p>
            <a:pPr marL="342900" indent="-342900">
              <a:buFont typeface="Wingdings" panose="05000000000000000000" pitchFamily="2" charset="2"/>
              <a:buChar char="§"/>
            </a:pPr>
            <a:r>
              <a:rPr lang="de-DE" dirty="0" smtClean="0"/>
              <a:t>Rückblick auf das Jahr 2020</a:t>
            </a:r>
          </a:p>
          <a:p>
            <a:pPr marL="342900" indent="-342900">
              <a:buFont typeface="Wingdings" panose="05000000000000000000" pitchFamily="2" charset="2"/>
              <a:buChar char="§"/>
            </a:pPr>
            <a:r>
              <a:rPr lang="de-DE" dirty="0"/>
              <a:t>30 Jahre Interreg – Rückblick und Ausblick</a:t>
            </a:r>
          </a:p>
          <a:p>
            <a:pPr marL="342900" indent="-342900">
              <a:buFont typeface="Wingdings" panose="05000000000000000000" pitchFamily="2" charset="2"/>
              <a:buChar char="§"/>
            </a:pPr>
            <a:r>
              <a:rPr lang="de-DE" dirty="0" smtClean="0"/>
              <a:t>Projektvorstellungen aus 30 Jahren Interreg</a:t>
            </a:r>
          </a:p>
          <a:p>
            <a:pPr marL="342900" indent="-342900">
              <a:buFont typeface="Wingdings" panose="05000000000000000000" pitchFamily="2" charset="2"/>
              <a:buChar char="§"/>
            </a:pPr>
            <a:r>
              <a:rPr lang="de-DE" dirty="0" smtClean="0"/>
              <a:t>Offene Fragerunde</a:t>
            </a:r>
            <a:endParaRPr lang="de-DE" dirty="0"/>
          </a:p>
        </p:txBody>
      </p:sp>
    </p:spTree>
    <p:extLst>
      <p:ext uri="{BB962C8B-B14F-4D97-AF65-F5344CB8AC3E}">
        <p14:creationId xmlns:p14="http://schemas.microsoft.com/office/powerpoint/2010/main" val="945472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Segoe UI Semibold" panose="020B0702040204020203" pitchFamily="34" charset="0"/>
                <a:cs typeface="Segoe UI Semibold" panose="020B0702040204020203" pitchFamily="34" charset="0"/>
              </a:rPr>
              <a:t>Begrüßung</a:t>
            </a: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r>
              <a:rPr lang="de-DE" dirty="0" smtClean="0"/>
              <a:t>Verwaltungsbehörde</a:t>
            </a:r>
          </a:p>
          <a:p>
            <a:r>
              <a:rPr lang="de-DE" sz="1800" dirty="0" smtClean="0"/>
              <a:t>Mario Bauer					Beate Weckenmann	   Daniela Kaufmann</a:t>
            </a:r>
          </a:p>
          <a:p>
            <a:r>
              <a:rPr lang="de-DE" sz="1600" dirty="0" smtClean="0"/>
              <a:t>Leiter der Verwaltungsbehörde	Finanzen / Controlling	   Kommunikationsbeauftragte</a:t>
            </a:r>
          </a:p>
          <a:p>
            <a:endParaRPr lang="de-DE" sz="1200" dirty="0" smtClean="0"/>
          </a:p>
          <a:p>
            <a:endParaRPr lang="de-DE" sz="2000" dirty="0" smtClean="0"/>
          </a:p>
          <a:p>
            <a:r>
              <a:rPr lang="de-DE" sz="2000" dirty="0" smtClean="0"/>
              <a:t>Regionale Koordination / Netzwerkstellen</a:t>
            </a:r>
          </a:p>
          <a:p>
            <a:r>
              <a:rPr lang="de-DE" sz="1800" dirty="0" smtClean="0"/>
              <a:t>Alessandra Pfister				Dr. Doris Schnitzer 	   Dr. Silvio Kermer</a:t>
            </a:r>
          </a:p>
          <a:p>
            <a:r>
              <a:rPr lang="de-DE" sz="1600" dirty="0" smtClean="0"/>
              <a:t>Ostschweiz					Vorarlberg		</a:t>
            </a:r>
            <a:r>
              <a:rPr lang="de-DE" sz="1600" dirty="0"/>
              <a:t> </a:t>
            </a:r>
            <a:r>
              <a:rPr lang="de-DE" sz="1600" dirty="0" smtClean="0"/>
              <a:t>           Bayern</a:t>
            </a:r>
          </a:p>
          <a:p>
            <a:endParaRPr lang="de-DE" sz="1800" dirty="0"/>
          </a:p>
          <a:p>
            <a:endParaRPr lang="de-DE" sz="1800" dirty="0" smtClean="0"/>
          </a:p>
        </p:txBody>
      </p:sp>
    </p:spTree>
    <p:extLst>
      <p:ext uri="{BB962C8B-B14F-4D97-AF65-F5344CB8AC3E}">
        <p14:creationId xmlns:p14="http://schemas.microsoft.com/office/powerpoint/2010/main" val="188603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0832" y="2164344"/>
            <a:ext cx="6966283" cy="1037868"/>
          </a:xfrm>
        </p:spPr>
        <p:txBody>
          <a:bodyPr/>
          <a:lstStyle/>
          <a:p>
            <a:r>
              <a:rPr lang="de-DE" sz="4400" dirty="0" smtClean="0">
                <a:latin typeface="Segoe UI Semibold" panose="020B0702040204020203" pitchFamily="34" charset="0"/>
                <a:cs typeface="Segoe UI Semibold" panose="020B0702040204020203" pitchFamily="34" charset="0"/>
              </a:rPr>
              <a:t>RÜCKBLICK AUF DAS JAHR 2020</a:t>
            </a:r>
            <a:endParaRPr lang="de-DE" sz="4400" dirty="0">
              <a:latin typeface="Segoe UI Semibold" panose="020B0702040204020203" pitchFamily="34" charset="0"/>
              <a:cs typeface="Segoe UI Semibold" panose="020B0702040204020203"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448" y="-83456"/>
            <a:ext cx="2313040" cy="2254102"/>
          </a:xfrm>
          <a:prstGeom prst="rect">
            <a:avLst/>
          </a:prstGeom>
        </p:spPr>
      </p:pic>
    </p:spTree>
    <p:extLst>
      <p:ext uri="{BB962C8B-B14F-4D97-AF65-F5344CB8AC3E}">
        <p14:creationId xmlns:p14="http://schemas.microsoft.com/office/powerpoint/2010/main" val="177727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2020 - Projektauswahl</a:t>
            </a:r>
            <a:r>
              <a:rPr lang="de-DE" dirty="0"/>
              <a:t/>
            </a:r>
            <a:br>
              <a:rPr lang="de-DE" dirty="0"/>
            </a:b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a:xfrm>
            <a:off x="468312" y="967563"/>
            <a:ext cx="8488731" cy="3147237"/>
          </a:xfrm>
        </p:spPr>
        <p:txBody>
          <a:bodyPr/>
          <a:lstStyle/>
          <a:p>
            <a:pPr>
              <a:spcBef>
                <a:spcPts val="1200"/>
              </a:spcBef>
              <a:spcAft>
                <a:spcPts val="600"/>
              </a:spcAft>
            </a:pPr>
            <a:r>
              <a:rPr lang="de-DE" sz="1800" spc="10" dirty="0" smtClean="0">
                <a:solidFill>
                  <a:srgbClr val="738CAA"/>
                </a:solidFill>
                <a:latin typeface="Segoe UI Semibold" panose="020B0702040204020203" pitchFamily="34" charset="0"/>
                <a:ea typeface="Times New Roman" panose="02020603050405020304" pitchFamily="18" charset="0"/>
                <a:cs typeface="Segoe UI Semibold" panose="020B0702040204020203" pitchFamily="34" charset="0"/>
              </a:rPr>
              <a:t>Priorität 1 Wettbewerbsfähigkeit</a:t>
            </a:r>
            <a:r>
              <a:rPr lang="de-DE" sz="1800" spc="10" dirty="0">
                <a:solidFill>
                  <a:srgbClr val="738CAA"/>
                </a:solidFill>
                <a:latin typeface="Segoe UI Semibold" panose="020B0702040204020203" pitchFamily="34" charset="0"/>
                <a:ea typeface="Times New Roman" panose="02020603050405020304" pitchFamily="18" charset="0"/>
                <a:cs typeface="Segoe UI Semibold" panose="020B0702040204020203" pitchFamily="34" charset="0"/>
              </a:rPr>
              <a:t>, Innovation, Beschäftigung und </a:t>
            </a:r>
            <a:r>
              <a:rPr lang="de-DE" sz="1800" spc="10" dirty="0" smtClean="0">
                <a:solidFill>
                  <a:srgbClr val="738CAA"/>
                </a:solidFill>
                <a:latin typeface="Segoe UI Semibold" panose="020B0702040204020203" pitchFamily="34" charset="0"/>
                <a:ea typeface="Times New Roman" panose="02020603050405020304" pitchFamily="18" charset="0"/>
                <a:cs typeface="Segoe UI Semibold" panose="020B0702040204020203" pitchFamily="34" charset="0"/>
              </a:rPr>
              <a:t>Bildung</a:t>
            </a:r>
            <a:endParaRPr lang="de-DE" sz="1800" dirty="0">
              <a:latin typeface="Segoe UI Semibold" panose="020B0702040204020203" pitchFamily="34" charset="0"/>
              <a:cs typeface="Segoe UI Semibold" panose="020B0702040204020203"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734969764"/>
              </p:ext>
            </p:extLst>
          </p:nvPr>
        </p:nvGraphicFramePr>
        <p:xfrm>
          <a:off x="467833" y="1526724"/>
          <a:ext cx="7886700" cy="699750"/>
        </p:xfrm>
        <a:graphic>
          <a:graphicData uri="http://schemas.openxmlformats.org/drawingml/2006/table">
            <a:tbl>
              <a:tblPr firstRow="1" lastRow="1" lastCol="1" bandRow="1"/>
              <a:tblGrid>
                <a:gridCol w="4566399">
                  <a:extLst>
                    <a:ext uri="{9D8B030D-6E8A-4147-A177-3AD203B41FA5}">
                      <a16:colId xmlns:a16="http://schemas.microsoft.com/office/drawing/2014/main" val="2917892312"/>
                    </a:ext>
                  </a:extLst>
                </a:gridCol>
                <a:gridCol w="1494276">
                  <a:extLst>
                    <a:ext uri="{9D8B030D-6E8A-4147-A177-3AD203B41FA5}">
                      <a16:colId xmlns:a16="http://schemas.microsoft.com/office/drawing/2014/main" val="1404910341"/>
                    </a:ext>
                  </a:extLst>
                </a:gridCol>
                <a:gridCol w="1826025">
                  <a:extLst>
                    <a:ext uri="{9D8B030D-6E8A-4147-A177-3AD203B41FA5}">
                      <a16:colId xmlns:a16="http://schemas.microsoft.com/office/drawing/2014/main" val="2585533383"/>
                    </a:ext>
                  </a:extLst>
                </a:gridCol>
              </a:tblGrid>
              <a:tr h="270000">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Projektname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Länder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Ges. Kosten (Euro)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05872"/>
                  </a:ext>
                </a:extLst>
              </a:tr>
              <a:tr h="414000">
                <a:tc>
                  <a:txBody>
                    <a:bodyPr/>
                    <a:lstStyle/>
                    <a:p>
                      <a:pPr>
                        <a:spcAft>
                          <a:spcPts val="0"/>
                        </a:spcAft>
                      </a:pPr>
                      <a:r>
                        <a:rPr lang="en-US" sz="1200" i="0" dirty="0" err="1">
                          <a:effectLst/>
                          <a:latin typeface="Segoe UI" panose="020B0502040204020203" pitchFamily="34" charset="0"/>
                          <a:ea typeface="Segoe UI" panose="020B0502040204020203" pitchFamily="34" charset="0"/>
                          <a:cs typeface="Segoe UI" panose="020B0502040204020203" pitchFamily="34" charset="0"/>
                        </a:rPr>
                        <a:t>Wanzen</a:t>
                      </a:r>
                      <a:r>
                        <a:rPr lang="en-US" sz="1200" i="0" dirty="0">
                          <a:effectLst/>
                          <a:latin typeface="Segoe UI" panose="020B0502040204020203" pitchFamily="34" charset="0"/>
                          <a:ea typeface="Segoe UI" panose="020B0502040204020203" pitchFamily="34" charset="0"/>
                          <a:cs typeface="Segoe UI" panose="020B0502040204020203" pitchFamily="34" charset="0"/>
                        </a:rPr>
                        <a:t> </a:t>
                      </a:r>
                      <a:r>
                        <a:rPr lang="en-US" sz="1200" i="0" dirty="0" err="1">
                          <a:effectLst/>
                          <a:latin typeface="Segoe UI" panose="020B0502040204020203" pitchFamily="34" charset="0"/>
                          <a:ea typeface="Segoe UI" panose="020B0502040204020203" pitchFamily="34" charset="0"/>
                          <a:cs typeface="Segoe UI" panose="020B0502040204020203" pitchFamily="34" charset="0"/>
                        </a:rPr>
                        <a:t>im</a:t>
                      </a:r>
                      <a:r>
                        <a:rPr lang="en-US" sz="1200" i="0" dirty="0">
                          <a:effectLst/>
                          <a:latin typeface="Segoe UI" panose="020B0502040204020203" pitchFamily="34" charset="0"/>
                          <a:ea typeface="Segoe UI" panose="020B0502040204020203" pitchFamily="34" charset="0"/>
                          <a:cs typeface="Segoe UI" panose="020B0502040204020203" pitchFamily="34" charset="0"/>
                        </a:rPr>
                        <a:t> </a:t>
                      </a:r>
                      <a:r>
                        <a:rPr lang="en-US" sz="1200" i="0" dirty="0" err="1" smtClean="0">
                          <a:effectLst/>
                          <a:latin typeface="Segoe UI" panose="020B0502040204020203" pitchFamily="34" charset="0"/>
                          <a:ea typeface="Segoe UI" panose="020B0502040204020203" pitchFamily="34" charset="0"/>
                          <a:cs typeface="Segoe UI" panose="020B0502040204020203" pitchFamily="34" charset="0"/>
                        </a:rPr>
                        <a:t>Obstbau</a:t>
                      </a:r>
                      <a:r>
                        <a:rPr lang="en-US" sz="1200" i="0" dirty="0" smtClean="0">
                          <a:effectLst/>
                          <a:latin typeface="Segoe UI" panose="020B0502040204020203" pitchFamily="34" charset="0"/>
                          <a:ea typeface="Segoe UI" panose="020B0502040204020203" pitchFamily="34" charset="0"/>
                          <a:cs typeface="Segoe UI" panose="020B0502040204020203" pitchFamily="34" charset="0"/>
                        </a:rPr>
                        <a:t> </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AT, CH</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1200" b="1" i="0" dirty="0" smtClean="0">
                          <a:effectLst/>
                          <a:latin typeface="Segoe UI" panose="020B0502040204020203" pitchFamily="34" charset="0"/>
                          <a:ea typeface="Segoe UI" panose="020B0502040204020203" pitchFamily="34" charset="0"/>
                          <a:cs typeface="Segoe UI" panose="020B0502040204020203" pitchFamily="34" charset="0"/>
                        </a:rPr>
                        <a:t>1.194.305,63</a:t>
                      </a:r>
                      <a:r>
                        <a:rPr lang="de-CH" sz="1200" i="0" dirty="0">
                          <a:effectLst/>
                          <a:latin typeface="Segoe UI" panose="020B0502040204020203" pitchFamily="34" charset="0"/>
                          <a:ea typeface="Segoe UI" panose="020B0502040204020203" pitchFamily="34" charset="0"/>
                          <a:cs typeface="Segoe UI" panose="020B0502040204020203" pitchFamily="34" charset="0"/>
                        </a:rPr>
                        <a:t> </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779288"/>
                  </a:ext>
                </a:extLst>
              </a:tr>
            </a:tbl>
          </a:graphicData>
        </a:graphic>
      </p:graphicFrame>
    </p:spTree>
    <p:extLst>
      <p:ext uri="{BB962C8B-B14F-4D97-AF65-F5344CB8AC3E}">
        <p14:creationId xmlns:p14="http://schemas.microsoft.com/office/powerpoint/2010/main" val="41406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2020 - Projektauswahl</a:t>
            </a:r>
            <a:r>
              <a:rPr lang="de-DE" dirty="0"/>
              <a:t/>
            </a:r>
            <a:br>
              <a:rPr lang="de-DE" dirty="0"/>
            </a:b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pPr>
              <a:lnSpc>
                <a:spcPts val="1400"/>
              </a:lnSpc>
              <a:spcBef>
                <a:spcPts val="1200"/>
              </a:spcBef>
              <a:spcAft>
                <a:spcPts val="600"/>
              </a:spcAft>
            </a:pPr>
            <a:r>
              <a:rPr lang="de-DE" sz="1800" spc="10" dirty="0" smtClean="0">
                <a:solidFill>
                  <a:srgbClr val="8DA45B"/>
                </a:solidFill>
                <a:latin typeface="Segoe UI Semibold" panose="020B0702040204020203" pitchFamily="34" charset="0"/>
                <a:ea typeface="Times New Roman" panose="02020603050405020304" pitchFamily="18" charset="0"/>
                <a:cs typeface="Segoe UI Semibold" panose="020B0702040204020203" pitchFamily="34" charset="0"/>
              </a:rPr>
              <a:t>Priorität 2 Umwelt</a:t>
            </a:r>
            <a:r>
              <a:rPr lang="de-DE" sz="1800" spc="10" dirty="0">
                <a:solidFill>
                  <a:srgbClr val="8DA45B"/>
                </a:solidFill>
                <a:latin typeface="Segoe UI Semibold" panose="020B0702040204020203" pitchFamily="34" charset="0"/>
                <a:ea typeface="Times New Roman" panose="02020603050405020304" pitchFamily="18" charset="0"/>
                <a:cs typeface="Segoe UI Semibold" panose="020B0702040204020203" pitchFamily="34" charset="0"/>
              </a:rPr>
              <a:t>, Energie und Verkehr</a:t>
            </a:r>
            <a:endParaRPr lang="de-DE" sz="1800" dirty="0">
              <a:latin typeface="Segoe UI Semibold" panose="020B0702040204020203" pitchFamily="34" charset="0"/>
              <a:cs typeface="Segoe UI Semibold" panose="020B0702040204020203" pitchFamily="34" charset="0"/>
            </a:endParaRPr>
          </a:p>
          <a:p>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01562960"/>
              </p:ext>
            </p:extLst>
          </p:nvPr>
        </p:nvGraphicFramePr>
        <p:xfrm>
          <a:off x="468312" y="1535322"/>
          <a:ext cx="7886700" cy="1560250"/>
        </p:xfrm>
        <a:graphic>
          <a:graphicData uri="http://schemas.openxmlformats.org/drawingml/2006/table">
            <a:tbl>
              <a:tblPr firstRow="1" lastRow="1" lastCol="1" bandRow="1"/>
              <a:tblGrid>
                <a:gridCol w="4566399">
                  <a:extLst>
                    <a:ext uri="{9D8B030D-6E8A-4147-A177-3AD203B41FA5}">
                      <a16:colId xmlns:a16="http://schemas.microsoft.com/office/drawing/2014/main" val="2917892312"/>
                    </a:ext>
                  </a:extLst>
                </a:gridCol>
                <a:gridCol w="1443266">
                  <a:extLst>
                    <a:ext uri="{9D8B030D-6E8A-4147-A177-3AD203B41FA5}">
                      <a16:colId xmlns:a16="http://schemas.microsoft.com/office/drawing/2014/main" val="1404910341"/>
                    </a:ext>
                  </a:extLst>
                </a:gridCol>
                <a:gridCol w="1877035">
                  <a:extLst>
                    <a:ext uri="{9D8B030D-6E8A-4147-A177-3AD203B41FA5}">
                      <a16:colId xmlns:a16="http://schemas.microsoft.com/office/drawing/2014/main" val="2585533383"/>
                    </a:ext>
                  </a:extLst>
                </a:gridCol>
              </a:tblGrid>
              <a:tr h="278165">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Projektname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Länder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Ges. Kosten (Euro)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05872"/>
                  </a:ext>
                </a:extLst>
              </a:tr>
              <a:tr h="318625">
                <a:tc>
                  <a:txBody>
                    <a:bodyPr/>
                    <a:lstStyle/>
                    <a:p>
                      <a:pPr>
                        <a:spcAft>
                          <a:spcPts val="0"/>
                        </a:spcAft>
                      </a:pPr>
                      <a:r>
                        <a:rPr lang="en-US" sz="1200" i="0" dirty="0" err="1">
                          <a:effectLst/>
                          <a:latin typeface="Segoe UI" panose="020B0502040204020203" pitchFamily="34" charset="0"/>
                          <a:ea typeface="Segoe UI" panose="020B0502040204020203" pitchFamily="34" charset="0"/>
                          <a:cs typeface="Times New Roman" panose="02020603050405020304" pitchFamily="18" charset="0"/>
                        </a:rPr>
                        <a:t>Bodanrail</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a:effectLst/>
                          <a:latin typeface="Segoe UI" panose="020B0502040204020203" pitchFamily="34" charset="0"/>
                          <a:ea typeface="Segoe UI" panose="020B0502040204020203" pitchFamily="34" charset="0"/>
                          <a:cs typeface="Times New Roman" panose="02020603050405020304" pitchFamily="18" charset="0"/>
                        </a:rPr>
                        <a:t>DE, AT, CH, FL</a:t>
                      </a:r>
                      <a:endParaRPr lang="de-DE" sz="120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1200" b="1" i="0">
                          <a:effectLst/>
                          <a:latin typeface="Segoe UI" panose="020B0502040204020203" pitchFamily="34" charset="0"/>
                          <a:ea typeface="Segoe UI" panose="020B0502040204020203" pitchFamily="34" charset="0"/>
                          <a:cs typeface="Times New Roman" panose="02020603050405020304" pitchFamily="18" charset="0"/>
                        </a:rPr>
                        <a:t>139.150,00</a:t>
                      </a:r>
                      <a:endParaRPr lang="de-DE" sz="120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779288"/>
                  </a:ext>
                </a:extLst>
              </a:tr>
              <a:tr h="318625">
                <a:tc>
                  <a:txBody>
                    <a:bodyPr/>
                    <a:lstStyle/>
                    <a:p>
                      <a:pPr>
                        <a:spcAft>
                          <a:spcPts val="0"/>
                        </a:spcAft>
                      </a:pPr>
                      <a:r>
                        <a:rPr lang="en-US" sz="1200" i="0" dirty="0">
                          <a:effectLst/>
                          <a:latin typeface="Segoe UI" panose="020B0502040204020203" pitchFamily="34" charset="0"/>
                          <a:ea typeface="Segoe UI" panose="020B0502040204020203" pitchFamily="34" charset="0"/>
                          <a:cs typeface="Times New Roman" panose="02020603050405020304" pitchFamily="18" charset="0"/>
                        </a:rPr>
                        <a:t>S-</a:t>
                      </a:r>
                      <a:r>
                        <a:rPr lang="en-US" sz="1200" i="0" dirty="0" err="1">
                          <a:effectLst/>
                          <a:latin typeface="Segoe UI" panose="020B0502040204020203" pitchFamily="34" charset="0"/>
                          <a:ea typeface="Segoe UI" panose="020B0502040204020203" pitchFamily="34" charset="0"/>
                          <a:cs typeface="Times New Roman" panose="02020603050405020304" pitchFamily="18" charset="0"/>
                        </a:rPr>
                        <a:t>Bahn</a:t>
                      </a:r>
                      <a:r>
                        <a:rPr lang="en-US" sz="1200" i="0" dirty="0">
                          <a:effectLst/>
                          <a:latin typeface="Segoe UI" panose="020B0502040204020203" pitchFamily="34" charset="0"/>
                          <a:ea typeface="Segoe UI" panose="020B0502040204020203" pitchFamily="34" charset="0"/>
                          <a:cs typeface="Times New Roman" panose="02020603050405020304" pitchFamily="18" charset="0"/>
                        </a:rPr>
                        <a:t>-Bodensee</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a:effectLst/>
                          <a:latin typeface="Segoe UI" panose="020B0502040204020203" pitchFamily="34" charset="0"/>
                          <a:ea typeface="Segoe UI" panose="020B0502040204020203" pitchFamily="34" charset="0"/>
                          <a:cs typeface="Times New Roman" panose="02020603050405020304" pitchFamily="18" charset="0"/>
                        </a:rPr>
                        <a:t>DE, AT, CH</a:t>
                      </a:r>
                      <a:endParaRPr lang="de-DE" sz="120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1200" b="1" i="0">
                          <a:effectLst/>
                          <a:latin typeface="Segoe UI" panose="020B0502040204020203" pitchFamily="34" charset="0"/>
                          <a:ea typeface="Segoe UI" panose="020B0502040204020203" pitchFamily="34" charset="0"/>
                          <a:cs typeface="Times New Roman" panose="02020603050405020304" pitchFamily="18" charset="0"/>
                        </a:rPr>
                        <a:t>315.718,87</a:t>
                      </a:r>
                      <a:endParaRPr lang="de-DE" sz="1200" i="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105653"/>
                  </a:ext>
                </a:extLst>
              </a:tr>
              <a:tr h="318625">
                <a:tc>
                  <a:txBody>
                    <a:bodyPr/>
                    <a:lstStyle/>
                    <a:p>
                      <a:pPr>
                        <a:spcAft>
                          <a:spcPts val="0"/>
                        </a:spcAft>
                      </a:pPr>
                      <a:r>
                        <a:rPr lang="en-US" sz="1200" i="0" dirty="0">
                          <a:effectLst/>
                          <a:latin typeface="Segoe UI" panose="020B0502040204020203" pitchFamily="34" charset="0"/>
                          <a:ea typeface="Segoe UI" panose="020B0502040204020203" pitchFamily="34" charset="0"/>
                          <a:cs typeface="Times New Roman" panose="02020603050405020304" pitchFamily="18" charset="0"/>
                        </a:rPr>
                        <a:t>ÖPNV-</a:t>
                      </a:r>
                      <a:r>
                        <a:rPr lang="en-US" sz="1200" i="0" dirty="0" err="1">
                          <a:effectLst/>
                          <a:latin typeface="Segoe UI" panose="020B0502040204020203" pitchFamily="34" charset="0"/>
                          <a:ea typeface="Segoe UI" panose="020B0502040204020203" pitchFamily="34" charset="0"/>
                          <a:cs typeface="Times New Roman" panose="02020603050405020304" pitchFamily="18" charset="0"/>
                        </a:rPr>
                        <a:t>Grenzenlos</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Times New Roman" panose="02020603050405020304" pitchFamily="18" charset="0"/>
                        </a:rPr>
                        <a:t>DE, AT</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1200" b="1" i="0" dirty="0">
                          <a:effectLst/>
                          <a:latin typeface="Segoe UI" panose="020B0502040204020203" pitchFamily="34" charset="0"/>
                          <a:ea typeface="Segoe UI" panose="020B0502040204020203" pitchFamily="34" charset="0"/>
                          <a:cs typeface="Times New Roman" panose="02020603050405020304" pitchFamily="18" charset="0"/>
                        </a:rPr>
                        <a:t>71.547,30</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730540"/>
                  </a:ext>
                </a:extLst>
              </a:tr>
              <a:tr h="318625">
                <a:tc>
                  <a:txBody>
                    <a:bodyPr/>
                    <a:lstStyle/>
                    <a:p>
                      <a:pPr>
                        <a:spcAft>
                          <a:spcPts val="0"/>
                        </a:spcAft>
                      </a:pPr>
                      <a:r>
                        <a:rPr lang="en-US" sz="1200" i="0" dirty="0" err="1">
                          <a:effectLst/>
                          <a:latin typeface="Segoe UI" panose="020B0502040204020203" pitchFamily="34" charset="0"/>
                          <a:ea typeface="Segoe UI" panose="020B0502040204020203" pitchFamily="34" charset="0"/>
                          <a:cs typeface="Times New Roman" panose="02020603050405020304" pitchFamily="18" charset="0"/>
                        </a:rPr>
                        <a:t>Baustelle</a:t>
                      </a:r>
                      <a:r>
                        <a:rPr lang="en-US" sz="1200" i="0" dirty="0">
                          <a:effectLst/>
                          <a:latin typeface="Segoe UI" panose="020B0502040204020203" pitchFamily="34" charset="0"/>
                          <a:ea typeface="Segoe UI" panose="020B0502040204020203" pitchFamily="34" charset="0"/>
                          <a:cs typeface="Times New Roman" panose="02020603050405020304" pitchFamily="18" charset="0"/>
                        </a:rPr>
                        <a:t> 4.0</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Times New Roman" panose="02020603050405020304" pitchFamily="18" charset="0"/>
                        </a:rPr>
                        <a:t>DE, CH</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r">
                        <a:spcAft>
                          <a:spcPts val="0"/>
                        </a:spcAft>
                      </a:pPr>
                      <a:r>
                        <a:rPr lang="de-DE" sz="1200" b="1" i="0" dirty="0">
                          <a:effectLst/>
                          <a:latin typeface="Segoe UI" panose="020B0502040204020203" pitchFamily="34" charset="0"/>
                          <a:ea typeface="Segoe UI" panose="020B0502040204020203" pitchFamily="34" charset="0"/>
                          <a:cs typeface="Times New Roman" panose="02020603050405020304" pitchFamily="18" charset="0"/>
                        </a:rPr>
                        <a:t>862.757,29</a:t>
                      </a:r>
                      <a:endParaRPr lang="de-DE" sz="1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68580"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351576541"/>
                  </a:ext>
                </a:extLst>
              </a:tr>
            </a:tbl>
          </a:graphicData>
        </a:graphic>
      </p:graphicFrame>
    </p:spTree>
    <p:extLst>
      <p:ext uri="{BB962C8B-B14F-4D97-AF65-F5344CB8AC3E}">
        <p14:creationId xmlns:p14="http://schemas.microsoft.com/office/powerpoint/2010/main" val="422317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Segoe UI Semibold" panose="020B0702040204020203" pitchFamily="34" charset="0"/>
                <a:cs typeface="Segoe UI Semibold" panose="020B0702040204020203" pitchFamily="34" charset="0"/>
              </a:rPr>
              <a:t>D</a:t>
            </a:r>
            <a:r>
              <a:rPr lang="de-DE" dirty="0" smtClean="0">
                <a:latin typeface="Segoe UI Semibold" panose="020B0702040204020203" pitchFamily="34" charset="0"/>
                <a:cs typeface="Segoe UI Semibold" panose="020B0702040204020203" pitchFamily="34" charset="0"/>
              </a:rPr>
              <a:t>as Jahr 2020 - Projektauswahl</a:t>
            </a:r>
            <a:r>
              <a:rPr lang="de-DE" dirty="0"/>
              <a:t/>
            </a:r>
            <a:br>
              <a:rPr lang="de-DE" dirty="0"/>
            </a:br>
            <a:endParaRPr lang="de-DE" dirty="0">
              <a:latin typeface="Segoe UI Semibold" panose="020B0702040204020203" pitchFamily="34" charset="0"/>
              <a:cs typeface="Segoe UI Semibold" panose="020B0702040204020203" pitchFamily="34" charset="0"/>
            </a:endParaRPr>
          </a:p>
        </p:txBody>
      </p:sp>
      <p:sp>
        <p:nvSpPr>
          <p:cNvPr id="3" name="Inhaltsplatzhalter 2"/>
          <p:cNvSpPr>
            <a:spLocks noGrp="1"/>
          </p:cNvSpPr>
          <p:nvPr>
            <p:ph sz="quarter" idx="10"/>
          </p:nvPr>
        </p:nvSpPr>
        <p:spPr/>
        <p:txBody>
          <a:bodyPr/>
          <a:lstStyle/>
          <a:p>
            <a:pPr>
              <a:lnSpc>
                <a:spcPts val="1400"/>
              </a:lnSpc>
              <a:spcBef>
                <a:spcPts val="1200"/>
              </a:spcBef>
              <a:spcAft>
                <a:spcPts val="600"/>
              </a:spcAft>
            </a:pPr>
            <a:r>
              <a:rPr lang="de-DE" sz="1800" spc="10" dirty="0" smtClean="0">
                <a:solidFill>
                  <a:srgbClr val="DCAF00"/>
                </a:solidFill>
                <a:latin typeface="Segoe UI Semibold" panose="020B0702040204020203" pitchFamily="34" charset="0"/>
                <a:ea typeface="Times New Roman" panose="02020603050405020304" pitchFamily="18" charset="0"/>
                <a:cs typeface="Segoe UI Semibold" panose="020B0702040204020203" pitchFamily="34" charset="0"/>
              </a:rPr>
              <a:t>Priorität 3 Verwaltungszusammenarbeit </a:t>
            </a:r>
            <a:r>
              <a:rPr lang="de-DE" sz="1800" spc="10" dirty="0">
                <a:solidFill>
                  <a:srgbClr val="DCAF00"/>
                </a:solidFill>
                <a:latin typeface="Segoe UI Semibold" panose="020B0702040204020203" pitchFamily="34" charset="0"/>
                <a:ea typeface="Times New Roman" panose="02020603050405020304" pitchFamily="18" charset="0"/>
                <a:cs typeface="Segoe UI Semibold" panose="020B0702040204020203" pitchFamily="34" charset="0"/>
              </a:rPr>
              <a:t>und bürgerschaftliches Engagement</a:t>
            </a:r>
            <a:endParaRPr lang="de-DE" sz="1800" dirty="0">
              <a:latin typeface="Segoe UI Semibold" panose="020B0702040204020203" pitchFamily="34" charset="0"/>
              <a:cs typeface="Segoe UI Semibold" panose="020B0702040204020203" pitchFamily="34" charset="0"/>
            </a:endParaRPr>
          </a:p>
          <a:p>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802002772"/>
              </p:ext>
            </p:extLst>
          </p:nvPr>
        </p:nvGraphicFramePr>
        <p:xfrm>
          <a:off x="468312" y="1535321"/>
          <a:ext cx="7886700" cy="1878875"/>
        </p:xfrm>
        <a:graphic>
          <a:graphicData uri="http://schemas.openxmlformats.org/drawingml/2006/table">
            <a:tbl>
              <a:tblPr firstRow="1" lastRow="1" lastCol="1" bandRow="1"/>
              <a:tblGrid>
                <a:gridCol w="4566399">
                  <a:extLst>
                    <a:ext uri="{9D8B030D-6E8A-4147-A177-3AD203B41FA5}">
                      <a16:colId xmlns:a16="http://schemas.microsoft.com/office/drawing/2014/main" val="2917892312"/>
                    </a:ext>
                  </a:extLst>
                </a:gridCol>
                <a:gridCol w="1443266">
                  <a:extLst>
                    <a:ext uri="{9D8B030D-6E8A-4147-A177-3AD203B41FA5}">
                      <a16:colId xmlns:a16="http://schemas.microsoft.com/office/drawing/2014/main" val="1404910341"/>
                    </a:ext>
                  </a:extLst>
                </a:gridCol>
                <a:gridCol w="1877035">
                  <a:extLst>
                    <a:ext uri="{9D8B030D-6E8A-4147-A177-3AD203B41FA5}">
                      <a16:colId xmlns:a16="http://schemas.microsoft.com/office/drawing/2014/main" val="2585533383"/>
                    </a:ext>
                  </a:extLst>
                </a:gridCol>
              </a:tblGrid>
              <a:tr h="278165">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Projektname</a:t>
                      </a:r>
                      <a:r>
                        <a:rPr lang="de-CH" sz="1400" b="1" i="1" dirty="0">
                          <a:effectLst/>
                          <a:latin typeface="Segoe UI" panose="020B0502040204020203" pitchFamily="34" charset="0"/>
                          <a:ea typeface="Segoe UI" panose="020B0502040204020203" pitchFamily="34" charset="0"/>
                          <a:cs typeface="Times New Roman" panose="02020603050405020304" pitchFamily="18" charset="0"/>
                        </a:rPr>
                        <a:t> </a:t>
                      </a:r>
                      <a:endParaRPr lang="de-DE" sz="1400" b="1"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Länder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400" b="1" i="0" dirty="0">
                          <a:effectLst/>
                          <a:latin typeface="Segoe UI" panose="020B0502040204020203" pitchFamily="34" charset="0"/>
                          <a:ea typeface="Segoe UI" panose="020B0502040204020203" pitchFamily="34" charset="0"/>
                          <a:cs typeface="Times New Roman" panose="02020603050405020304" pitchFamily="18" charset="0"/>
                        </a:rPr>
                        <a:t>Ges. Kosten (Euro) </a:t>
                      </a:r>
                      <a:endParaRPr lang="de-DE" sz="1400" b="1" i="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68580" marT="36195" marB="3619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05872"/>
                  </a:ext>
                </a:extLst>
              </a:tr>
              <a:tr h="318625">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Data Sharing Framework</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AT, CH</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200" b="1"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526.964,19</a:t>
                      </a:r>
                      <a:endParaRPr lang="de-DE" sz="1200"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779288"/>
                  </a:ext>
                </a:extLst>
              </a:tr>
              <a:tr h="318625">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KMU </a:t>
                      </a:r>
                      <a:r>
                        <a:rPr lang="de-CH" sz="1200" i="0" dirty="0" err="1">
                          <a:effectLst/>
                          <a:latin typeface="Segoe UI" panose="020B0502040204020203" pitchFamily="34" charset="0"/>
                          <a:ea typeface="Segoe UI" panose="020B0502040204020203" pitchFamily="34" charset="0"/>
                          <a:cs typeface="Segoe UI" panose="020B0502040204020203" pitchFamily="34" charset="0"/>
                        </a:rPr>
                        <a:t>kollaborativ</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AT, CH, FL</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200" b="1"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547.491,20</a:t>
                      </a:r>
                      <a:endParaRPr lang="de-DE" sz="1200"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951683"/>
                  </a:ext>
                </a:extLst>
              </a:tr>
              <a:tr h="318625">
                <a:tc>
                  <a:txBody>
                    <a:bodyPr/>
                    <a:lstStyle/>
                    <a:p>
                      <a:pPr>
                        <a:spcAft>
                          <a:spcPts val="0"/>
                        </a:spcAft>
                      </a:pPr>
                      <a:r>
                        <a:rPr lang="de-CH" sz="1200" dirty="0" err="1">
                          <a:effectLst/>
                          <a:latin typeface="Segoe UI" panose="020B0502040204020203" pitchFamily="34" charset="0"/>
                          <a:ea typeface="Segoe UI" panose="020B0502040204020203" pitchFamily="34" charset="0"/>
                          <a:cs typeface="Segoe UI" panose="020B0502040204020203" pitchFamily="34" charset="0"/>
                        </a:rPr>
                        <a:t>Caretrain</a:t>
                      </a:r>
                      <a:endParaRPr lang="de-DE" sz="12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AT, CH</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200" b="1"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298.055,13</a:t>
                      </a:r>
                      <a:endParaRPr lang="de-DE" sz="1200"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105653"/>
                  </a:ext>
                </a:extLst>
              </a:tr>
              <a:tr h="318625">
                <a:tc>
                  <a:txBody>
                    <a:bodyPr/>
                    <a:lstStyle/>
                    <a:p>
                      <a:pPr>
                        <a:spcAft>
                          <a:spcPts val="0"/>
                        </a:spcAft>
                      </a:pPr>
                      <a:r>
                        <a:rPr lang="de-CH" sz="1200" dirty="0">
                          <a:effectLst/>
                          <a:latin typeface="Segoe UI" panose="020B0502040204020203" pitchFamily="34" charset="0"/>
                          <a:ea typeface="Segoe UI" panose="020B0502040204020203" pitchFamily="34" charset="0"/>
                          <a:cs typeface="Segoe UI" panose="020B0502040204020203" pitchFamily="34" charset="0"/>
                        </a:rPr>
                        <a:t>Krisenbewältigungskapazitäten</a:t>
                      </a:r>
                      <a:endParaRPr lang="de-DE" sz="12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CH</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200" b="1"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268.471,27</a:t>
                      </a:r>
                      <a:endParaRPr lang="de-DE" sz="1200" i="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730540"/>
                  </a:ext>
                </a:extLst>
              </a:tr>
              <a:tr h="318625">
                <a:tc>
                  <a:txBody>
                    <a:bodyPr/>
                    <a:lstStyle/>
                    <a:p>
                      <a:pPr>
                        <a:spcAft>
                          <a:spcPts val="0"/>
                        </a:spcAft>
                      </a:pPr>
                      <a:r>
                        <a:rPr lang="de-CH" sz="1200" dirty="0">
                          <a:effectLst/>
                          <a:latin typeface="Segoe UI" panose="020B0502040204020203" pitchFamily="34" charset="0"/>
                          <a:ea typeface="Segoe UI" panose="020B0502040204020203" pitchFamily="34" charset="0"/>
                          <a:cs typeface="Segoe UI" panose="020B0502040204020203" pitchFamily="34" charset="0"/>
                        </a:rPr>
                        <a:t>Wassermanagement im Obstbau</a:t>
                      </a:r>
                      <a:endParaRPr lang="de-DE" sz="12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de-CH" sz="1200" i="0" dirty="0">
                          <a:effectLst/>
                          <a:latin typeface="Segoe UI" panose="020B0502040204020203" pitchFamily="34" charset="0"/>
                          <a:ea typeface="Segoe UI" panose="020B0502040204020203" pitchFamily="34" charset="0"/>
                          <a:cs typeface="Segoe UI" panose="020B0502040204020203" pitchFamily="34" charset="0"/>
                        </a:rPr>
                        <a:t>DE, CH</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w="12700" cap="flat" cmpd="sng" algn="ctr">
                      <a:no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de-CH" sz="1200" b="1" i="0" dirty="0">
                          <a:effectLst/>
                          <a:latin typeface="Segoe UI" panose="020B0502040204020203" pitchFamily="34" charset="0"/>
                          <a:ea typeface="Times New Roman" panose="02020603050405020304" pitchFamily="18" charset="0"/>
                          <a:cs typeface="Segoe UI" panose="020B0502040204020203" pitchFamily="34" charset="0"/>
                        </a:rPr>
                        <a:t>1.155.104,70</a:t>
                      </a:r>
                      <a:endParaRPr lang="de-DE" sz="1200" i="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68580" marT="36195" marB="36195" anchor="ctr">
                    <a:lnL w="12700" cmpd="sng">
                      <a:noFill/>
                      <a:prstDash val="soli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351576541"/>
                  </a:ext>
                </a:extLst>
              </a:tr>
            </a:tbl>
          </a:graphicData>
        </a:graphic>
      </p:graphicFrame>
    </p:spTree>
    <p:extLst>
      <p:ext uri="{BB962C8B-B14F-4D97-AF65-F5344CB8AC3E}">
        <p14:creationId xmlns:p14="http://schemas.microsoft.com/office/powerpoint/2010/main" val="58988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reg-Colors-v1-03">
    <a:dk1>
      <a:sysClr val="windowText" lastClr="000000"/>
    </a:dk1>
    <a:lt1>
      <a:sysClr val="window" lastClr="FFFFFF"/>
    </a:lt1>
    <a:dk2>
      <a:srgbClr val="000000"/>
    </a:dk2>
    <a:lt2>
      <a:srgbClr val="FFFFFF"/>
    </a:lt2>
    <a:accent1>
      <a:srgbClr val="375F92"/>
    </a:accent1>
    <a:accent2>
      <a:srgbClr val="8DA45B"/>
    </a:accent2>
    <a:accent3>
      <a:srgbClr val="EABD00"/>
    </a:accent3>
    <a:accent4>
      <a:srgbClr val="738CAA"/>
    </a:accent4>
    <a:accent5>
      <a:srgbClr val="AFB47F"/>
    </a:accent5>
    <a:accent6>
      <a:srgbClr val="9E9B8E"/>
    </a:accent6>
    <a:hlink>
      <a:srgbClr val="000000"/>
    </a:hlink>
    <a:folHlink>
      <a:srgbClr val="000000"/>
    </a:folHlink>
  </a:clrScheme>
  <a:fontScheme name="Segoe UI Semibold - Segoe UI">
    <a:majorFont>
      <a:latin typeface="Segoe UI Semibold"/>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egoe U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terreg-Colors-v1-03">
    <a:dk1>
      <a:sysClr val="windowText" lastClr="000000"/>
    </a:dk1>
    <a:lt1>
      <a:sysClr val="window" lastClr="FFFFFF"/>
    </a:lt1>
    <a:dk2>
      <a:srgbClr val="000000"/>
    </a:dk2>
    <a:lt2>
      <a:srgbClr val="FFFFFF"/>
    </a:lt2>
    <a:accent1>
      <a:srgbClr val="375F92"/>
    </a:accent1>
    <a:accent2>
      <a:srgbClr val="8DA45B"/>
    </a:accent2>
    <a:accent3>
      <a:srgbClr val="EABD00"/>
    </a:accent3>
    <a:accent4>
      <a:srgbClr val="738CAA"/>
    </a:accent4>
    <a:accent5>
      <a:srgbClr val="AFB47F"/>
    </a:accent5>
    <a:accent6>
      <a:srgbClr val="9E9B8E"/>
    </a:accent6>
    <a:hlink>
      <a:srgbClr val="000000"/>
    </a:hlink>
    <a:folHlink>
      <a:srgbClr val="000000"/>
    </a:folHlink>
  </a:clrScheme>
  <a:fontScheme name="Segoe UI Semibold - Segoe UI">
    <a:majorFont>
      <a:latin typeface="Segoe UI Semibold"/>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egoe U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nterreg-Colors-v1-03">
    <a:dk1>
      <a:sysClr val="windowText" lastClr="000000"/>
    </a:dk1>
    <a:lt1>
      <a:sysClr val="window" lastClr="FFFFFF"/>
    </a:lt1>
    <a:dk2>
      <a:srgbClr val="000000"/>
    </a:dk2>
    <a:lt2>
      <a:srgbClr val="FFFFFF"/>
    </a:lt2>
    <a:accent1>
      <a:srgbClr val="375F92"/>
    </a:accent1>
    <a:accent2>
      <a:srgbClr val="8DA45B"/>
    </a:accent2>
    <a:accent3>
      <a:srgbClr val="EABD00"/>
    </a:accent3>
    <a:accent4>
      <a:srgbClr val="738CAA"/>
    </a:accent4>
    <a:accent5>
      <a:srgbClr val="AFB47F"/>
    </a:accent5>
    <a:accent6>
      <a:srgbClr val="9E9B8E"/>
    </a:accent6>
    <a:hlink>
      <a:srgbClr val="000000"/>
    </a:hlink>
    <a:folHlink>
      <a:srgbClr val="000000"/>
    </a:folHlink>
  </a:clrScheme>
  <a:fontScheme name="Segoe UI Semibold - Segoe UI">
    <a:majorFont>
      <a:latin typeface="Segoe UI Semibold"/>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egoe U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tint val="80000"/>
              <a:alpha val="100000"/>
              <a:hueMod val="100000"/>
              <a:satMod val="300000"/>
            </a:schemeClr>
          </a:gs>
          <a:gs pos="100000">
            <a:schemeClr val="phClr">
              <a:tint val="100000"/>
              <a:shade val="30000"/>
              <a:alpha val="100000"/>
              <a:satMod val="20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Vorlage Präsentation 16-9</Template>
  <TotalTime>0</TotalTime>
  <Words>1056</Words>
  <Application>Microsoft Office PowerPoint</Application>
  <PresentationFormat>Bildschirmpräsentation (16:9)</PresentationFormat>
  <Paragraphs>193</Paragraphs>
  <Slides>28</Slides>
  <Notes>1</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9" baseType="lpstr">
      <vt:lpstr>MS PGothic</vt:lpstr>
      <vt:lpstr>Arial</vt:lpstr>
      <vt:lpstr>Calibri</vt:lpstr>
      <vt:lpstr>R Frutiger Roman</vt:lpstr>
      <vt:lpstr>Segoe UI</vt:lpstr>
      <vt:lpstr>Segoe UI Light</vt:lpstr>
      <vt:lpstr>Segoe UI Semibold</vt:lpstr>
      <vt:lpstr>Times New Roman</vt:lpstr>
      <vt:lpstr>Wingdings</vt:lpstr>
      <vt:lpstr>Benutzerdefiniertes Design</vt:lpstr>
      <vt:lpstr>WangImage.Document</vt:lpstr>
      <vt:lpstr>Herzlich Willkommen zur Jahresinformationsveranstaltung 2020  Mittwoch, 2. Dezember 2020</vt:lpstr>
      <vt:lpstr>Technische Informationen</vt:lpstr>
      <vt:lpstr>Grußwort Regierungspräsident Klaus Tappeser Regierungspräsidium Tübingen</vt:lpstr>
      <vt:lpstr>Agenda</vt:lpstr>
      <vt:lpstr>Begrüßung</vt:lpstr>
      <vt:lpstr>RÜCKBLICK AUF DAS JAHR 2020</vt:lpstr>
      <vt:lpstr>Das Jahr 2020 - Projektauswahl </vt:lpstr>
      <vt:lpstr>Das Jahr 2020 - Projektauswahl </vt:lpstr>
      <vt:lpstr>Das Jahr 2020 - Projektauswahl </vt:lpstr>
      <vt:lpstr>Das Jahr 2020 - Projektauswahl </vt:lpstr>
      <vt:lpstr>Das Jahr 2020</vt:lpstr>
      <vt:lpstr>Das Jahr 2020</vt:lpstr>
      <vt:lpstr>RÜCKBLICK AUF 30 JAHRE INTERREG</vt:lpstr>
      <vt:lpstr>PowerPoint-Präsentation</vt:lpstr>
      <vt:lpstr>30 Jahre Interreg – Rückblick </vt:lpstr>
      <vt:lpstr>Entwicklung Fördervolumen</vt:lpstr>
      <vt:lpstr>AUSBLICK INTERREG VI</vt:lpstr>
      <vt:lpstr>Programmierung Interreg VI</vt:lpstr>
      <vt:lpstr>Programmierung Interreg VI – Thematische Ausrichtung</vt:lpstr>
      <vt:lpstr>Programmierung Interreg VI – Die Spezifischen Ziele (SZ)</vt:lpstr>
      <vt:lpstr>Programmierung Interreg VI – Zielgruppen</vt:lpstr>
      <vt:lpstr>Programmierung Interreg VI – Ausblick</vt:lpstr>
      <vt:lpstr>Programmierung Interreg VI – Ausblick</vt:lpstr>
      <vt:lpstr>5min PAUSE</vt:lpstr>
      <vt:lpstr>PROJEKTVORSTELLUNGEN AUS 30 JAHREN INTERREG</vt:lpstr>
      <vt:lpstr>Projektübersicht</vt:lpstr>
      <vt:lpstr>Offene Fragen</vt:lpstr>
      <vt:lpstr>PowerPoint-Präsentation</vt:lpstr>
    </vt:vector>
  </TitlesOfParts>
  <Company>BITBW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Jahresinformationsveranstaltung 2020</dc:title>
  <dc:creator>Kaufmann, Daniela (RPT)</dc:creator>
  <cp:lastModifiedBy>Kaufmann, Daniela (RPT)</cp:lastModifiedBy>
  <cp:revision>94</cp:revision>
  <dcterms:created xsi:type="dcterms:W3CDTF">2020-11-17T10:36:07Z</dcterms:created>
  <dcterms:modified xsi:type="dcterms:W3CDTF">2020-12-08T13:26:10Z</dcterms:modified>
</cp:coreProperties>
</file>